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74" r:id="rId1"/>
    <p:sldMasterId id="2147484586" r:id="rId2"/>
    <p:sldMasterId id="2147484634" r:id="rId3"/>
    <p:sldMasterId id="2147484670" r:id="rId4"/>
  </p:sldMasterIdLst>
  <p:notesMasterIdLst>
    <p:notesMasterId r:id="rId37"/>
  </p:notesMasterIdLst>
  <p:sldIdLst>
    <p:sldId id="334" r:id="rId5"/>
    <p:sldId id="359" r:id="rId6"/>
    <p:sldId id="355" r:id="rId7"/>
    <p:sldId id="383" r:id="rId8"/>
    <p:sldId id="349" r:id="rId9"/>
    <p:sldId id="332" r:id="rId10"/>
    <p:sldId id="331" r:id="rId11"/>
    <p:sldId id="333" r:id="rId12"/>
    <p:sldId id="388" r:id="rId13"/>
    <p:sldId id="389" r:id="rId14"/>
    <p:sldId id="375" r:id="rId15"/>
    <p:sldId id="361" r:id="rId16"/>
    <p:sldId id="362" r:id="rId17"/>
    <p:sldId id="363" r:id="rId18"/>
    <p:sldId id="364" r:id="rId19"/>
    <p:sldId id="376" r:id="rId20"/>
    <p:sldId id="366" r:id="rId21"/>
    <p:sldId id="377" r:id="rId22"/>
    <p:sldId id="378" r:id="rId23"/>
    <p:sldId id="379" r:id="rId24"/>
    <p:sldId id="380" r:id="rId25"/>
    <p:sldId id="381" r:id="rId26"/>
    <p:sldId id="373" r:id="rId27"/>
    <p:sldId id="356" r:id="rId28"/>
    <p:sldId id="357" r:id="rId29"/>
    <p:sldId id="358" r:id="rId30"/>
    <p:sldId id="384" r:id="rId31"/>
    <p:sldId id="385" r:id="rId32"/>
    <p:sldId id="335" r:id="rId33"/>
    <p:sldId id="386" r:id="rId34"/>
    <p:sldId id="387" r:id="rId35"/>
    <p:sldId id="345" r:id="rId36"/>
  </p:sldIdLst>
  <p:sldSz cx="9144000" cy="6858000" type="screen4x3"/>
  <p:notesSz cx="6858000" cy="9947275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Выводцева" initials="Е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2121"/>
    <a:srgbClr val="000099"/>
    <a:srgbClr val="003399"/>
    <a:srgbClr val="06365A"/>
    <a:srgbClr val="E9F4FD"/>
    <a:srgbClr val="000066"/>
    <a:srgbClr val="094B7D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27" autoAdjust="0"/>
    <p:restoredTop sz="91826" autoAdjust="0"/>
  </p:normalViewPr>
  <p:slideViewPr>
    <p:cSldViewPr>
      <p:cViewPr varScale="1">
        <p:scale>
          <a:sx n="65" d="100"/>
          <a:sy n="65" d="100"/>
        </p:scale>
        <p:origin x="69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958291282294504E-2"/>
          <c:y val="3.4590191555189775E-2"/>
          <c:w val="0.90873866489157595"/>
          <c:h val="0.71383997788037656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x"/>
            <c:size val="5"/>
            <c:spPr>
              <a:solidFill>
                <a:schemeClr val="accent2">
                  <a:lumMod val="50000"/>
                </a:schemeClr>
              </a:solidFill>
            </c:spPr>
          </c:marker>
          <c:dLbls>
            <c:dLbl>
              <c:idx val="0"/>
              <c:layout>
                <c:manualLayout>
                  <c:x val="2.9641897865689995E-3"/>
                  <c:y val="-2.5962959170861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935523503924418E-2"/>
                  <c:y val="-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6431297549572017E-2"/>
                  <c:y val="5.837284991421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088182545543494E-2"/>
                  <c:y val="-4.961692242707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2231423399267494E-2"/>
                  <c:y val="4.9616922427078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483751105152649E-2"/>
                  <c:y val="-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7052489032497846E-2"/>
                  <c:y val="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1498657011965992E-2"/>
                  <c:y val="-5.54542074184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4088182545543494E-2"/>
                  <c:y val="5.2535564922789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5570277438827992E-2"/>
                  <c:y val="-6.1291492409920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6677708079120992E-2"/>
                  <c:y val="6.7128777401341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2231423399267494E-2"/>
                  <c:y val="-6.4210364720001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3.5570277438828103E-2"/>
                  <c:y val="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4088182545543494E-2"/>
                  <c:y val="-6.1291492409920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4.890913147838849E-2"/>
                  <c:y val="4.0860765125577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4.5944941691819487E-2"/>
                  <c:y val="-5.54542074184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1.0374664252991498E-2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25.7</c:v>
                </c:pt>
                <c:pt idx="1">
                  <c:v>83.8</c:v>
                </c:pt>
                <c:pt idx="2">
                  <c:v>85.6</c:v>
                </c:pt>
                <c:pt idx="3">
                  <c:v>87</c:v>
                </c:pt>
                <c:pt idx="4">
                  <c:v>88</c:v>
                </c:pt>
                <c:pt idx="5">
                  <c:v>90.6</c:v>
                </c:pt>
                <c:pt idx="6">
                  <c:v>92.3</c:v>
                </c:pt>
                <c:pt idx="7">
                  <c:v>92.8</c:v>
                </c:pt>
                <c:pt idx="8">
                  <c:v>92.9</c:v>
                </c:pt>
                <c:pt idx="9">
                  <c:v>93.4</c:v>
                </c:pt>
                <c:pt idx="10">
                  <c:v>94.8</c:v>
                </c:pt>
                <c:pt idx="11">
                  <c:v>95</c:v>
                </c:pt>
                <c:pt idx="12">
                  <c:v>92.3</c:v>
                </c:pt>
                <c:pt idx="13">
                  <c:v>92.6</c:v>
                </c:pt>
                <c:pt idx="14">
                  <c:v>92.2</c:v>
                </c:pt>
                <c:pt idx="15">
                  <c:v>92.5</c:v>
                </c:pt>
                <c:pt idx="16">
                  <c:v>92.5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7194160"/>
        <c:axId val="287194552"/>
      </c:lineChart>
      <c:catAx>
        <c:axId val="287194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87194552"/>
        <c:crosses val="autoZero"/>
        <c:auto val="1"/>
        <c:lblAlgn val="ctr"/>
        <c:lblOffset val="100"/>
        <c:noMultiLvlLbl val="0"/>
      </c:catAx>
      <c:valAx>
        <c:axId val="287194552"/>
        <c:scaling>
          <c:orientation val="minMax"/>
          <c:min val="25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87194160"/>
        <c:crosses val="autoZero"/>
        <c:crossBetween val="between"/>
        <c:majorUnit val="5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697445762424916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17359 чел.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603143220067978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16614 чел.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Лист1!$A$1:$B$1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Лист1!$A$2:$B$2</c:f>
              <c:numCache>
                <c:formatCode>General</c:formatCode>
                <c:ptCount val="2"/>
                <c:pt idx="0">
                  <c:v>17359</c:v>
                </c:pt>
                <c:pt idx="1">
                  <c:v>16614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6501296"/>
        <c:axId val="286502080"/>
      </c:barChart>
      <c:dateAx>
        <c:axId val="28650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50000"/>
                <a:satMod val="103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6502080"/>
        <c:crosses val="autoZero"/>
        <c:auto val="0"/>
        <c:lblOffset val="100"/>
        <c:baseTimeUnit val="days"/>
      </c:dateAx>
      <c:valAx>
        <c:axId val="286502080"/>
        <c:scaling>
          <c:orientation val="minMax"/>
          <c:max val="17400"/>
          <c:min val="1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tint val="75000"/>
                  <a:shade val="50000"/>
                  <a:satMod val="103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6501296"/>
        <c:crosses val="autoZero"/>
        <c:crossBetween val="between"/>
        <c:majorUnit val="2000"/>
        <c:minorUnit val="6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16057 чел.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7.052561088941125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15362 чел.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Лист2!$A$1:$B$1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Лист2!$A$2:$B$2</c:f>
              <c:numCache>
                <c:formatCode>General</c:formatCode>
                <c:ptCount val="2"/>
                <c:pt idx="0">
                  <c:v>16057</c:v>
                </c:pt>
                <c:pt idx="1">
                  <c:v>15362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6500904"/>
        <c:axId val="286500512"/>
      </c:barChart>
      <c:catAx>
        <c:axId val="286500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6500512"/>
        <c:crosses val="autoZero"/>
        <c:auto val="1"/>
        <c:lblAlgn val="ctr"/>
        <c:lblOffset val="100"/>
        <c:noMultiLvlLbl val="0"/>
      </c:catAx>
      <c:valAx>
        <c:axId val="286500512"/>
        <c:scaling>
          <c:orientation val="minMax"/>
          <c:max val="17000"/>
          <c:min val="1000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86500904"/>
        <c:crosses val="autoZero"/>
        <c:crossBetween val="between"/>
        <c:majorUnit val="2000"/>
        <c:minorUnit val="6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ED0534-AF04-4D77-AE4E-90AB5FA8EA74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18476CC3-B39D-475E-933A-C38027B52AC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300" b="1" dirty="0" smtClean="0"/>
            <a:t>ОБЩЕСТВЕННАЯ ОРГАНИЗАЦИЯ «САМАРСКИЙ ОБЛАСТНОЙ ПРОФЕС-</a:t>
          </a:r>
        </a:p>
        <a:p>
          <a:pPr>
            <a:spcAft>
              <a:spcPts val="0"/>
            </a:spcAft>
          </a:pPr>
          <a:r>
            <a:rPr lang="ru-RU" sz="1300" b="1" dirty="0" smtClean="0"/>
            <a:t>СИОНАЛЬНЫЙ СОЮЗ РАБОТНИКОВ СОЦИАЛЬНОЙ ЗАЩИТЫ НАСЕЛЕНИЯ»</a:t>
          </a:r>
          <a:endParaRPr lang="en-US" sz="1300" b="1" dirty="0" smtClean="0"/>
        </a:p>
        <a:p>
          <a:pPr>
            <a:spcAft>
              <a:spcPct val="35000"/>
            </a:spcAft>
          </a:pPr>
          <a:endParaRPr lang="ru-RU" sz="1300" b="1" dirty="0" smtClean="0"/>
        </a:p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18  МАРТА </a:t>
          </a:r>
        </a:p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2015 ГОД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   </a:t>
          </a:r>
          <a:endParaRPr lang="ru-RU" sz="1600" b="1" dirty="0">
            <a:solidFill>
              <a:schemeClr val="accent1">
                <a:lumMod val="50000"/>
              </a:schemeClr>
            </a:solidFill>
          </a:endParaRPr>
        </a:p>
      </dgm:t>
    </dgm:pt>
    <dgm:pt modelId="{64A821AB-F5C4-42AF-A7BB-431FF3B20209}" type="parTrans" cxnId="{4C631C94-171D-4E75-A047-D8E0D5373C33}">
      <dgm:prSet/>
      <dgm:spPr/>
      <dgm:t>
        <a:bodyPr/>
        <a:lstStyle/>
        <a:p>
          <a:endParaRPr lang="ru-RU"/>
        </a:p>
      </dgm:t>
    </dgm:pt>
    <dgm:pt modelId="{BDC5D580-AE6E-4828-9139-1F07BF21A2E1}" type="sibTrans" cxnId="{4C631C94-171D-4E75-A047-D8E0D5373C33}">
      <dgm:prSet/>
      <dgm:spPr/>
      <dgm:t>
        <a:bodyPr/>
        <a:lstStyle/>
        <a:p>
          <a:endParaRPr lang="ru-RU"/>
        </a:p>
      </dgm:t>
    </dgm:pt>
    <dgm:pt modelId="{9A3D9B99-0821-4401-88AC-3D17E30E0AC7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300" b="1" dirty="0" smtClean="0"/>
            <a:t>САМАРСКАЯ ОБЛАСТНАЯ ОРГАНИЗАЦИЯ ПРОФСОЮЗА  РАБОТНИКОВ  ГОСУДАРСТ-</a:t>
          </a:r>
        </a:p>
        <a:p>
          <a:pPr>
            <a:spcAft>
              <a:spcPts val="0"/>
            </a:spcAft>
          </a:pPr>
          <a:r>
            <a:rPr lang="ru-RU" sz="1300" b="1" dirty="0" smtClean="0"/>
            <a:t>ВЕННЫХ УЧРЕЖДЕНИЙ </a:t>
          </a:r>
        </a:p>
        <a:p>
          <a:pPr>
            <a:spcAft>
              <a:spcPts val="0"/>
            </a:spcAft>
          </a:pPr>
          <a:r>
            <a:rPr lang="ru-RU" sz="1300" b="1" dirty="0" smtClean="0"/>
            <a:t>И ОБЩЕСТВЕН-</a:t>
          </a:r>
        </a:p>
        <a:p>
          <a:pPr>
            <a:spcAft>
              <a:spcPts val="0"/>
            </a:spcAft>
          </a:pPr>
          <a:r>
            <a:rPr lang="ru-RU" sz="1300" b="1" dirty="0" smtClean="0"/>
            <a:t>НОГО ОБСЛУЖИВА-</a:t>
          </a:r>
        </a:p>
        <a:p>
          <a:pPr>
            <a:spcAft>
              <a:spcPts val="0"/>
            </a:spcAft>
          </a:pPr>
          <a:r>
            <a:rPr lang="ru-RU" sz="1300" b="1" dirty="0" smtClean="0"/>
            <a:t>НИЯ РФ</a:t>
          </a:r>
        </a:p>
      </dgm:t>
    </dgm:pt>
    <dgm:pt modelId="{30BEFCB9-F6F3-4507-9FFD-B2BD96AF4165}" type="parTrans" cxnId="{B0822E3D-B8EE-4509-B9EB-05D6DC3416D5}">
      <dgm:prSet/>
      <dgm:spPr/>
      <dgm:t>
        <a:bodyPr/>
        <a:lstStyle/>
        <a:p>
          <a:endParaRPr lang="ru-RU"/>
        </a:p>
      </dgm:t>
    </dgm:pt>
    <dgm:pt modelId="{4B228E45-22AD-47C1-AA7A-53577ADB800D}" type="sibTrans" cxnId="{B0822E3D-B8EE-4509-B9EB-05D6DC3416D5}">
      <dgm:prSet/>
      <dgm:spPr/>
      <dgm:t>
        <a:bodyPr/>
        <a:lstStyle/>
        <a:p>
          <a:endParaRPr lang="ru-RU"/>
        </a:p>
      </dgm:t>
    </dgm:pt>
    <dgm:pt modelId="{1A174459-BC54-4FE0-9574-3C1D4D466E0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300" b="1" dirty="0" smtClean="0"/>
            <a:t>САМАРСКАЯ ОБЛАСТНАЯ ОРГАНИЗАЦИЯ ПРОФЕС-</a:t>
          </a:r>
        </a:p>
        <a:p>
          <a:pPr>
            <a:spcAft>
              <a:spcPts val="0"/>
            </a:spcAft>
          </a:pPr>
          <a:r>
            <a:rPr lang="ru-RU" sz="1300" b="1" dirty="0" smtClean="0"/>
            <a:t>СИОНАЛЬНОГО СОЮЗА РАБОТНИКОВ СОЦИАЛЬНОГО ОБЕСПЕЧЕНИЯ</a:t>
          </a:r>
        </a:p>
        <a:p>
          <a:pPr>
            <a:spcAft>
              <a:spcPts val="0"/>
            </a:spcAft>
          </a:pPr>
          <a:r>
            <a:rPr lang="ru-RU" sz="1300" b="1" dirty="0" smtClean="0"/>
            <a:t> НАСЕЛЕНИЯ</a:t>
          </a:r>
        </a:p>
        <a:p>
          <a:pPr>
            <a:spcAft>
              <a:spcPts val="0"/>
            </a:spcAft>
          </a:pPr>
          <a:endParaRPr lang="ru-RU" sz="1200" b="1" dirty="0" smtClean="0"/>
        </a:p>
        <a:p>
          <a:pPr>
            <a:spcAft>
              <a:spcPts val="0"/>
            </a:spcAft>
          </a:pPr>
          <a:endParaRPr lang="ru-RU" sz="1600" b="1" dirty="0" smtClean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МАРТА </a:t>
          </a:r>
        </a:p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2010 год</a:t>
          </a:r>
        </a:p>
      </dgm:t>
    </dgm:pt>
    <dgm:pt modelId="{9432D8E7-966E-4C3C-AD35-26D7B1129C39}" type="parTrans" cxnId="{5C7506A5-34C3-4EF8-8404-4FF615922288}">
      <dgm:prSet/>
      <dgm:spPr/>
      <dgm:t>
        <a:bodyPr/>
        <a:lstStyle/>
        <a:p>
          <a:endParaRPr lang="ru-RU"/>
        </a:p>
      </dgm:t>
    </dgm:pt>
    <dgm:pt modelId="{B118A60E-4B79-4569-AA0D-E90252CB9B01}" type="sibTrans" cxnId="{5C7506A5-34C3-4EF8-8404-4FF615922288}">
      <dgm:prSet/>
      <dgm:spPr/>
      <dgm:t>
        <a:bodyPr/>
        <a:lstStyle/>
        <a:p>
          <a:endParaRPr lang="ru-RU"/>
        </a:p>
      </dgm:t>
    </dgm:pt>
    <dgm:pt modelId="{943F2391-29C5-4E7E-8216-FA8885CA65BE}">
      <dgm:prSet phldrT="[Текст]" custT="1"/>
      <dgm:spPr/>
      <dgm:t>
        <a:bodyPr/>
        <a:lstStyle/>
        <a:p>
          <a:pPr defTabSz="533400">
            <a:lnSpc>
              <a:spcPct val="90000"/>
            </a:lnSpc>
            <a:spcBef>
              <a:spcPts val="0"/>
            </a:spcBef>
            <a:spcAft>
              <a:spcPts val="0"/>
            </a:spcAft>
          </a:pPr>
          <a:r>
            <a:rPr lang="ru-RU" sz="1300" b="1" dirty="0" smtClean="0"/>
            <a:t>ОБЪЕДИ-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/>
            <a:t>НЕННЫЙ ПРОФКОМ  РАБОТНИ</a:t>
          </a:r>
          <a:r>
            <a:rPr lang="en-US" sz="1300" b="1" dirty="0" smtClean="0"/>
            <a:t>-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/>
            <a:t>КОВ СОЦИАЛЬ-НОГО ОБЕСПЕ-ЧЕНИЯ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800" b="1" dirty="0" smtClean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800" b="1" dirty="0" smtClean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1989 год 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dirty="0"/>
        </a:p>
      </dgm:t>
    </dgm:pt>
    <dgm:pt modelId="{9E8358E7-6D87-410B-966A-F04ED43ED4AC}" type="sibTrans" cxnId="{AAE82E36-1DEF-4F31-B1F7-52BDBF747877}">
      <dgm:prSet/>
      <dgm:spPr/>
      <dgm:t>
        <a:bodyPr/>
        <a:lstStyle/>
        <a:p>
          <a:endParaRPr lang="ru-RU"/>
        </a:p>
      </dgm:t>
    </dgm:pt>
    <dgm:pt modelId="{3FE938AD-A9E8-4EE4-B742-B6069978A97A}" type="parTrans" cxnId="{AAE82E36-1DEF-4F31-B1F7-52BDBF747877}">
      <dgm:prSet/>
      <dgm:spPr/>
      <dgm:t>
        <a:bodyPr/>
        <a:lstStyle/>
        <a:p>
          <a:endParaRPr lang="ru-RU"/>
        </a:p>
      </dgm:t>
    </dgm:pt>
    <dgm:pt modelId="{B8791B64-F334-405B-808B-9466E8D4E3E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300" b="1" dirty="0" smtClean="0"/>
            <a:t>ОТРАСЛЕВОЙ ПРОФСОЮЗ РАБОТНИКОВ СФЕРЫ ГУМАНИТАР-</a:t>
          </a:r>
        </a:p>
        <a:p>
          <a:pPr>
            <a:spcAft>
              <a:spcPts val="0"/>
            </a:spcAft>
          </a:pPr>
          <a:r>
            <a:rPr lang="ru-RU" sz="1300" b="1" dirty="0" smtClean="0"/>
            <a:t>НОГО И СОЦИАЛЬНОГО РАЗВИТИЯ САМАРСКОЙ ОБЛАСТИ</a:t>
          </a:r>
        </a:p>
        <a:p>
          <a:pPr>
            <a:spcAft>
              <a:spcPts val="0"/>
            </a:spcAft>
          </a:pPr>
          <a:endParaRPr lang="ru-RU" sz="1600" b="1" dirty="0" smtClean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endParaRPr lang="ru-RU" sz="1600" b="1" dirty="0" smtClean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endParaRPr lang="ru-RU" sz="1600" b="1" dirty="0" smtClean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</a:t>
          </a:r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ДЕКАБРЯ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2005 ГОД </a:t>
          </a:r>
        </a:p>
        <a:p>
          <a:pPr>
            <a:spcAft>
              <a:spcPct val="35000"/>
            </a:spcAft>
          </a:pPr>
          <a:endParaRPr lang="ru-RU" sz="1400" b="1" dirty="0"/>
        </a:p>
      </dgm:t>
    </dgm:pt>
    <dgm:pt modelId="{4DB1BA41-20E0-4D55-A225-308425F7E58E}" type="sibTrans" cxnId="{A3788746-8460-4C1F-89CE-3D631322B72C}">
      <dgm:prSet/>
      <dgm:spPr/>
      <dgm:t>
        <a:bodyPr/>
        <a:lstStyle/>
        <a:p>
          <a:endParaRPr lang="ru-RU"/>
        </a:p>
      </dgm:t>
    </dgm:pt>
    <dgm:pt modelId="{4E72EE72-9850-44BE-8A28-7762658DD17F}" type="parTrans" cxnId="{A3788746-8460-4C1F-89CE-3D631322B72C}">
      <dgm:prSet/>
      <dgm:spPr/>
      <dgm:t>
        <a:bodyPr/>
        <a:lstStyle/>
        <a:p>
          <a:endParaRPr lang="ru-RU"/>
        </a:p>
      </dgm:t>
    </dgm:pt>
    <dgm:pt modelId="{E8471209-344E-45AD-8585-9A636B0BDA1A}" type="pres">
      <dgm:prSet presAssocID="{C5ED0534-AF04-4D77-AE4E-90AB5FA8EA74}" presName="CompostProcess" presStyleCnt="0">
        <dgm:presLayoutVars>
          <dgm:dir/>
          <dgm:resizeHandles val="exact"/>
        </dgm:presLayoutVars>
      </dgm:prSet>
      <dgm:spPr/>
    </dgm:pt>
    <dgm:pt modelId="{772ABA7C-AC92-464A-9344-447AD3D8127C}" type="pres">
      <dgm:prSet presAssocID="{C5ED0534-AF04-4D77-AE4E-90AB5FA8EA74}" presName="arrow" presStyleLbl="bgShp" presStyleIdx="0" presStyleCnt="1" custScaleX="117361" custScaleY="2" custLinFactNeighborX="-47776" custLinFactNeighborY="-21752"/>
      <dgm:spPr/>
    </dgm:pt>
    <dgm:pt modelId="{4FAAF48C-46BF-41A1-B4CC-FAD22B1DD4FB}" type="pres">
      <dgm:prSet presAssocID="{C5ED0534-AF04-4D77-AE4E-90AB5FA8EA74}" presName="linearProcess" presStyleCnt="0"/>
      <dgm:spPr/>
    </dgm:pt>
    <dgm:pt modelId="{07117FE2-A4A0-44D1-9444-31B38A47C599}" type="pres">
      <dgm:prSet presAssocID="{9A3D9B99-0821-4401-88AC-3D17E30E0AC7}" presName="textNode" presStyleLbl="node1" presStyleIdx="0" presStyleCnt="5" custScaleX="223262" custScaleY="205075" custLinFactX="141746" custLinFactNeighborX="200000" custLinFactNeighborY="-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A1D0C-15E3-4DFF-8CB3-D9F6BC9D615D}" type="pres">
      <dgm:prSet presAssocID="{4B228E45-22AD-47C1-AA7A-53577ADB800D}" presName="sibTrans" presStyleCnt="0"/>
      <dgm:spPr/>
    </dgm:pt>
    <dgm:pt modelId="{F8BBFA6D-1C9A-4D83-93DD-A2E95D1A64A5}" type="pres">
      <dgm:prSet presAssocID="{943F2391-29C5-4E7E-8216-FA8885CA65BE}" presName="textNode" presStyleLbl="node1" presStyleIdx="1" presStyleCnt="5" custScaleX="175002" custScaleY="200701" custLinFactX="-245327" custLinFactNeighborX="-300000" custLinFactNeighborY="1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A9C9C-AD22-4251-B592-E4E654441907}" type="pres">
      <dgm:prSet presAssocID="{9E8358E7-6D87-410B-966A-F04ED43ED4AC}" presName="sibTrans" presStyleCnt="0"/>
      <dgm:spPr/>
    </dgm:pt>
    <dgm:pt modelId="{2536A68F-85E8-45BC-BA53-2CAD4197967F}" type="pres">
      <dgm:prSet presAssocID="{B8791B64-F334-405B-808B-9466E8D4E3EC}" presName="textNode" presStyleLbl="node1" presStyleIdx="2" presStyleCnt="5" custScaleX="229071" custScaleY="204461" custLinFactX="5803" custLinFactNeighborX="100000" custLinFactNeighborY="-1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8A029-DF82-4CCB-B934-9171BE710E14}" type="pres">
      <dgm:prSet presAssocID="{4DB1BA41-20E0-4D55-A225-308425F7E58E}" presName="sibTrans" presStyleCnt="0"/>
      <dgm:spPr/>
    </dgm:pt>
    <dgm:pt modelId="{1444FA5A-94B4-4D6B-8357-48FAC0AEDE8D}" type="pres">
      <dgm:prSet presAssocID="{1A174459-BC54-4FE0-9574-3C1D4D466E0C}" presName="textNode" presStyleLbl="node1" presStyleIdx="3" presStyleCnt="5" custScaleX="243617" custScaleY="207597" custLinFactX="6979" custLinFactNeighborX="100000" custLinFactNeighborY="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FD0C7-CEA5-4D53-8A15-02ED6CF11D2D}" type="pres">
      <dgm:prSet presAssocID="{B118A60E-4B79-4569-AA0D-E90252CB9B01}" presName="sibTrans" presStyleCnt="0"/>
      <dgm:spPr/>
    </dgm:pt>
    <dgm:pt modelId="{71D0A88D-4920-4ED2-9043-07063FB9CEBB}" type="pres">
      <dgm:prSet presAssocID="{18476CC3-B39D-475E-933A-C38027B52AC9}" presName="textNode" presStyleLbl="node1" presStyleIdx="4" presStyleCnt="5" custScaleX="256422" custScaleY="208567" custLinFactX="13202" custLinFactNeighborX="100000" custLinFactNeighborY="1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E82E36-1DEF-4F31-B1F7-52BDBF747877}" srcId="{C5ED0534-AF04-4D77-AE4E-90AB5FA8EA74}" destId="{943F2391-29C5-4E7E-8216-FA8885CA65BE}" srcOrd="1" destOrd="0" parTransId="{3FE938AD-A9E8-4EE4-B742-B6069978A97A}" sibTransId="{9E8358E7-6D87-410B-966A-F04ED43ED4AC}"/>
    <dgm:cxn modelId="{A3788746-8460-4C1F-89CE-3D631322B72C}" srcId="{C5ED0534-AF04-4D77-AE4E-90AB5FA8EA74}" destId="{B8791B64-F334-405B-808B-9466E8D4E3EC}" srcOrd="2" destOrd="0" parTransId="{4E72EE72-9850-44BE-8A28-7762658DD17F}" sibTransId="{4DB1BA41-20E0-4D55-A225-308425F7E58E}"/>
    <dgm:cxn modelId="{4C631C94-171D-4E75-A047-D8E0D5373C33}" srcId="{C5ED0534-AF04-4D77-AE4E-90AB5FA8EA74}" destId="{18476CC3-B39D-475E-933A-C38027B52AC9}" srcOrd="4" destOrd="0" parTransId="{64A821AB-F5C4-42AF-A7BB-431FF3B20209}" sibTransId="{BDC5D580-AE6E-4828-9139-1F07BF21A2E1}"/>
    <dgm:cxn modelId="{5C7506A5-34C3-4EF8-8404-4FF615922288}" srcId="{C5ED0534-AF04-4D77-AE4E-90AB5FA8EA74}" destId="{1A174459-BC54-4FE0-9574-3C1D4D466E0C}" srcOrd="3" destOrd="0" parTransId="{9432D8E7-966E-4C3C-AD35-26D7B1129C39}" sibTransId="{B118A60E-4B79-4569-AA0D-E90252CB9B01}"/>
    <dgm:cxn modelId="{936E97EE-B22C-4FF6-81D2-C2289D3DB7E4}" type="presOf" srcId="{9A3D9B99-0821-4401-88AC-3D17E30E0AC7}" destId="{07117FE2-A4A0-44D1-9444-31B38A47C599}" srcOrd="0" destOrd="0" presId="urn:microsoft.com/office/officeart/2005/8/layout/hProcess9"/>
    <dgm:cxn modelId="{46D36370-0D31-49AE-93A2-9EC0EC240559}" type="presOf" srcId="{B8791B64-F334-405B-808B-9466E8D4E3EC}" destId="{2536A68F-85E8-45BC-BA53-2CAD4197967F}" srcOrd="0" destOrd="0" presId="urn:microsoft.com/office/officeart/2005/8/layout/hProcess9"/>
    <dgm:cxn modelId="{B0822E3D-B8EE-4509-B9EB-05D6DC3416D5}" srcId="{C5ED0534-AF04-4D77-AE4E-90AB5FA8EA74}" destId="{9A3D9B99-0821-4401-88AC-3D17E30E0AC7}" srcOrd="0" destOrd="0" parTransId="{30BEFCB9-F6F3-4507-9FFD-B2BD96AF4165}" sibTransId="{4B228E45-22AD-47C1-AA7A-53577ADB800D}"/>
    <dgm:cxn modelId="{44513F26-911B-4AF1-80A2-7F9765668089}" type="presOf" srcId="{18476CC3-B39D-475E-933A-C38027B52AC9}" destId="{71D0A88D-4920-4ED2-9043-07063FB9CEBB}" srcOrd="0" destOrd="0" presId="urn:microsoft.com/office/officeart/2005/8/layout/hProcess9"/>
    <dgm:cxn modelId="{7FB6A915-64F6-4BE3-82CC-80FCB3AA738F}" type="presOf" srcId="{1A174459-BC54-4FE0-9574-3C1D4D466E0C}" destId="{1444FA5A-94B4-4D6B-8357-48FAC0AEDE8D}" srcOrd="0" destOrd="0" presId="urn:microsoft.com/office/officeart/2005/8/layout/hProcess9"/>
    <dgm:cxn modelId="{79E67CFC-3684-49FB-A347-6E3107F0689B}" type="presOf" srcId="{943F2391-29C5-4E7E-8216-FA8885CA65BE}" destId="{F8BBFA6D-1C9A-4D83-93DD-A2E95D1A64A5}" srcOrd="0" destOrd="0" presId="urn:microsoft.com/office/officeart/2005/8/layout/hProcess9"/>
    <dgm:cxn modelId="{99F13BF8-1B6C-41C4-8AFC-DC593C8AA214}" type="presOf" srcId="{C5ED0534-AF04-4D77-AE4E-90AB5FA8EA74}" destId="{E8471209-344E-45AD-8585-9A636B0BDA1A}" srcOrd="0" destOrd="0" presId="urn:microsoft.com/office/officeart/2005/8/layout/hProcess9"/>
    <dgm:cxn modelId="{FF01E61E-38A7-491F-91FD-B31CE9F8D33B}" type="presParOf" srcId="{E8471209-344E-45AD-8585-9A636B0BDA1A}" destId="{772ABA7C-AC92-464A-9344-447AD3D8127C}" srcOrd="0" destOrd="0" presId="urn:microsoft.com/office/officeart/2005/8/layout/hProcess9"/>
    <dgm:cxn modelId="{00C2C74D-4C92-4A3A-9F6A-E5237FE62C0D}" type="presParOf" srcId="{E8471209-344E-45AD-8585-9A636B0BDA1A}" destId="{4FAAF48C-46BF-41A1-B4CC-FAD22B1DD4FB}" srcOrd="1" destOrd="0" presId="urn:microsoft.com/office/officeart/2005/8/layout/hProcess9"/>
    <dgm:cxn modelId="{6804549A-50CF-4A31-89C2-C0A507D496F6}" type="presParOf" srcId="{4FAAF48C-46BF-41A1-B4CC-FAD22B1DD4FB}" destId="{07117FE2-A4A0-44D1-9444-31B38A47C599}" srcOrd="0" destOrd="0" presId="urn:microsoft.com/office/officeart/2005/8/layout/hProcess9"/>
    <dgm:cxn modelId="{B3F8402D-A3AA-4689-88F4-26EAC484B773}" type="presParOf" srcId="{4FAAF48C-46BF-41A1-B4CC-FAD22B1DD4FB}" destId="{603A1D0C-15E3-4DFF-8CB3-D9F6BC9D615D}" srcOrd="1" destOrd="0" presId="urn:microsoft.com/office/officeart/2005/8/layout/hProcess9"/>
    <dgm:cxn modelId="{82D7DD34-1FD3-4DEB-840C-DFDC015B0FC2}" type="presParOf" srcId="{4FAAF48C-46BF-41A1-B4CC-FAD22B1DD4FB}" destId="{F8BBFA6D-1C9A-4D83-93DD-A2E95D1A64A5}" srcOrd="2" destOrd="0" presId="urn:microsoft.com/office/officeart/2005/8/layout/hProcess9"/>
    <dgm:cxn modelId="{C4E2EB4A-3822-499D-A6A7-5EB4A98B5085}" type="presParOf" srcId="{4FAAF48C-46BF-41A1-B4CC-FAD22B1DD4FB}" destId="{513A9C9C-AD22-4251-B592-E4E654441907}" srcOrd="3" destOrd="0" presId="urn:microsoft.com/office/officeart/2005/8/layout/hProcess9"/>
    <dgm:cxn modelId="{893689EA-83EE-4510-B1D9-70F693857006}" type="presParOf" srcId="{4FAAF48C-46BF-41A1-B4CC-FAD22B1DD4FB}" destId="{2536A68F-85E8-45BC-BA53-2CAD4197967F}" srcOrd="4" destOrd="0" presId="urn:microsoft.com/office/officeart/2005/8/layout/hProcess9"/>
    <dgm:cxn modelId="{C86080DA-3513-4D4E-BE86-2F1B2ECFED9F}" type="presParOf" srcId="{4FAAF48C-46BF-41A1-B4CC-FAD22B1DD4FB}" destId="{7178A029-DF82-4CCB-B934-9171BE710E14}" srcOrd="5" destOrd="0" presId="urn:microsoft.com/office/officeart/2005/8/layout/hProcess9"/>
    <dgm:cxn modelId="{204C5356-400D-43E7-8177-2713472253B4}" type="presParOf" srcId="{4FAAF48C-46BF-41A1-B4CC-FAD22B1DD4FB}" destId="{1444FA5A-94B4-4D6B-8357-48FAC0AEDE8D}" srcOrd="6" destOrd="0" presId="urn:microsoft.com/office/officeart/2005/8/layout/hProcess9"/>
    <dgm:cxn modelId="{E102819F-99DB-4E84-AA94-E1A131B6E2F9}" type="presParOf" srcId="{4FAAF48C-46BF-41A1-B4CC-FAD22B1DD4FB}" destId="{3A3FD0C7-CEA5-4D53-8A15-02ED6CF11D2D}" srcOrd="7" destOrd="0" presId="urn:microsoft.com/office/officeart/2005/8/layout/hProcess9"/>
    <dgm:cxn modelId="{C4894450-937C-4538-985F-DB37AA567BD4}" type="presParOf" srcId="{4FAAF48C-46BF-41A1-B4CC-FAD22B1DD4FB}" destId="{71D0A88D-4920-4ED2-9043-07063FB9CEB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6EAE5DB-B9E9-489A-A39A-AA73B3A8E437}" type="datetimeFigureOut">
              <a:rPr lang="ru-RU"/>
              <a:pPr>
                <a:defRPr/>
              </a:pPr>
              <a:t>18.08.2022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97D0B8-2939-4B03-8902-FA76714F90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2996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D0B8-2939-4B03-8902-FA76714F90D9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405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D0B8-2939-4B03-8902-FA76714F90D9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734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8075" y="911225"/>
            <a:ext cx="4641850" cy="3481388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165891" name="TextBox 2"/>
          <p:cNvSpPr txBox="1">
            <a:spLocks noChangeArrowheads="1"/>
          </p:cNvSpPr>
          <p:nvPr/>
        </p:nvSpPr>
        <p:spPr bwMode="auto">
          <a:xfrm>
            <a:off x="685961" y="5141887"/>
            <a:ext cx="5487688" cy="486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283" tIns="46947" rIns="90283" bIns="46947" anchor="ctr"/>
          <a:lstStyle>
            <a:lvl1pPr marL="2174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/>
            <a:endParaRPr lang="ru-RU" sz="2700">
              <a:solidFill>
                <a:srgbClr val="000000"/>
              </a:solidFill>
              <a:latin typeface="Liberation Sans" pitchFamily="34" charset="0"/>
              <a:ea typeface="Droid Sans Fallback"/>
              <a:cs typeface="Lohit Hindi"/>
            </a:endParaRPr>
          </a:p>
        </p:txBody>
      </p:sp>
    </p:spTree>
    <p:extLst>
      <p:ext uri="{BB962C8B-B14F-4D97-AF65-F5344CB8AC3E}">
        <p14:creationId xmlns:p14="http://schemas.microsoft.com/office/powerpoint/2010/main" val="2792381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8075" y="911225"/>
            <a:ext cx="4641850" cy="3481388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167939" name="TextBox 2"/>
          <p:cNvSpPr txBox="1">
            <a:spLocks noChangeArrowheads="1"/>
          </p:cNvSpPr>
          <p:nvPr/>
        </p:nvSpPr>
        <p:spPr bwMode="auto">
          <a:xfrm>
            <a:off x="685961" y="5141887"/>
            <a:ext cx="5487688" cy="486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283" tIns="46947" rIns="90283" bIns="46947" anchor="ctr"/>
          <a:lstStyle>
            <a:lvl1pPr marL="2174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/>
            <a:endParaRPr lang="ru-RU" sz="2700">
              <a:solidFill>
                <a:srgbClr val="000000"/>
              </a:solidFill>
              <a:latin typeface="Liberation Sans" pitchFamily="34" charset="0"/>
              <a:ea typeface="Droid Sans Fallback"/>
              <a:cs typeface="Lohit Hindi"/>
            </a:endParaRPr>
          </a:p>
        </p:txBody>
      </p:sp>
    </p:spTree>
    <p:extLst>
      <p:ext uri="{BB962C8B-B14F-4D97-AF65-F5344CB8AC3E}">
        <p14:creationId xmlns:p14="http://schemas.microsoft.com/office/powerpoint/2010/main" val="183589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3B6042C-01EE-4A6E-B378-C8AF28FD3B8B}" type="slidenum">
              <a:rPr lang="ru-RU" altLang="ru-RU">
                <a:solidFill>
                  <a:prstClr val="black"/>
                </a:solidFill>
              </a:rPr>
              <a:pPr eaLnBrk="1" hangingPunct="1"/>
              <a:t>13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01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3102571" y="516907"/>
            <a:ext cx="3723084" cy="2549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none" lIns="91001" tIns="45501" rIns="91001" bIns="45501" anchor="ctr"/>
          <a:lstStyle/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body"/>
          </p:nvPr>
        </p:nvSpPr>
        <p:spPr>
          <a:xfrm>
            <a:off x="992824" y="3228895"/>
            <a:ext cx="7940282" cy="30589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0447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D0B8-2939-4B03-8902-FA76714F90D9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370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8EA64E9B-B780-45A3-BE3C-641656993884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A9186EDC-3638-46D6-9F4A-062B9264F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65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D5ED39C-853D-4817-BEE3-188EA72FA463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E4C546-99F9-4733-A173-D514D0A241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169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E6BFB25-64D2-42EC-83B7-63E7662E7A54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716F3C0-99D6-4AE9-ABC2-D9F7864C6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17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8B922574-6776-434B-8B4F-95C8F0F8CE4F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E8A469D3-0532-4149-8214-0581AF62D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218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0B62F51-64ED-49B8-860D-4BDBDB95FC0E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FE3497A-64CC-4A0B-88E7-E38C7C352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120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2F16DA59-46EE-4689-9879-EE0096B3C8DB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209DE51D-7D8A-4CBE-8FD8-EA7E8EC05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43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26D647C-F2A2-447F-96B8-7094CB764D5F}" type="datetime1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6027E36-67C4-4C3E-8AA9-645394FC6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496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D223385-BAAB-4DFD-93BD-C88E94D6C8B5}" type="datetime1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2DD6C43-E0DB-4CDC-A12A-C17673580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269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A94A96-5A0A-4795-B4D7-2D3296C608B9}" type="datetime1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2099F9B-29E2-4A6F-8BD9-ACA04FA9B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838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603A9AB-48A6-4C41-881A-93EA62A6AEBC}" type="datetime1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48C31ED-627C-41AA-BC1A-988D559CE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528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7DD9F64-FFDA-4388-B6A3-BB3CF3C4A1D6}" type="datetime1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8CDAB5F-CA1E-4201-A9FB-4D2FAE00E7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68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D5EF6FD-02CE-4796-A32D-D11088FD6115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D3E64CE-57AE-4D23-9F35-4991F39F81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133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91416BC-8BEB-444C-B24E-1AF76643DF6E}" type="datetime1">
              <a:rPr lang="en-US" smtClean="0"/>
              <a:t>8/18/2022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C86299B-F0CB-4E73-8C73-37F7A564A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195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86DA511-5BA3-4A76-B4EF-2C90C0D62605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48977BC-72D7-4774-BE1C-5331ECFD1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29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C246657-4047-4BF0-8C8E-10786467D8E2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0C3F2AA-170E-42A4-A5FB-C8B9A860F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29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B89B7DBD-6E08-451C-921E-66E7CA7CB220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latin typeface="Arial" panose="020B0604020202020204" pitchFamily="34" charset="0"/>
              </a:defRPr>
            </a:lvl1pPr>
          </a:lstStyle>
          <a:p>
            <a:fld id="{89D49D41-CA4D-4A02-83FE-AF2FA082D6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4652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2F4C9D-D228-4E81-9230-B2B3B0D0126E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7B9CA9-24D0-4365-AE41-4F20238F9A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8740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E5B8495E-B3D4-45A4-9A77-9B81AC30D855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latin typeface="Arial" panose="020B0604020202020204" pitchFamily="34" charset="0"/>
              </a:defRPr>
            </a:lvl1pPr>
          </a:lstStyle>
          <a:p>
            <a:fld id="{9D6580E8-93BE-4851-A1C5-AE60501081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8377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F85F28A-5CF7-477C-BBD0-CCAD782F97F5}" type="datetime1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E7E73D1-9284-42D4-B8DE-75C1BB6F68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5527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02B3F27-8176-4F7F-9253-4F0FF45688FE}" type="datetime1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FE837FE-54F5-43CF-8DE6-30DD584B4D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0617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5DA4FE0-1B86-47F0-87E1-9BFB15F9193A}" type="datetime1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80B076D-F4C3-42DE-A8D9-36523C0185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9065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CFF442-ED71-429A-BCB0-EB6EFC521720}" type="datetime1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35A20F0-9E3F-4276-8942-36841642FE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28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E87FF3C0-28F4-4D39-BF4D-AD0B370BBC3B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D18F4302-4989-4115-A5B6-95BF1091F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684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2CD0DD1-3C60-470E-8AC3-36B6739056CC}" type="datetime1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7DDA13A-5799-4956-9466-48CA1FE8A1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649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1202A1A-89B0-4AB8-8DF0-1721F1F06C9A}" type="datetime1">
              <a:rPr lang="en-US" smtClean="0"/>
              <a:t>8/18/2022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35DCF6-79A3-42E0-9D8A-9D41BF76BC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7966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AC9A2A7-F257-4F85-8948-303244FD5C56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67F1557-08C0-4208-9194-C3DEEF07B0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1789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68B9905-9A04-4F84-A99E-399D66A7140F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9C136DB-BBD4-4454-BA4D-F08621C103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9680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575D83-2467-4BFE-82A2-C2ADD8822E13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A469D3-0532-4149-8214-0581AF62D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60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DF812A-F1D5-4BD4-AA84-BB31B7700BA5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E3497A-64CC-4A0B-88E7-E38C7C352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6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735A78-4049-471D-8FDD-785DDFD197ED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9DE51D-7D8A-4CBE-8FD8-EA7E8EC05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422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2B678C-2664-4DB9-A992-39FDFA220F58}" type="datetime1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027E36-67C4-4C3E-8AA9-645394FC6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536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594B49-EA6E-4773-BE39-6C1F7D01262C}" type="datetime1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DD6C43-E0DB-4CDC-A12A-C17673580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228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2283E2-3830-48A4-92FB-A6DD903AA481}" type="datetime1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099F9B-29E2-4A6F-8BD9-ACA04FA9B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FACFF43-2161-4001-A90E-B03E133E99C1}" type="datetime1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D380A94-1E01-4D0C-B3E5-06E7224221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687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53C27-75BA-4D13-AE02-83AEBC98F00F}" type="datetime1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8C31ED-627C-41AA-BC1A-988D559CE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266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16B8B4-53F4-4C45-8167-860D3C138AAF}" type="datetime1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CDAB5F-CA1E-4201-A9FB-4D2FAE00E7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80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 panose="02030602050306030303"/>
            </a:endParaRPr>
          </a:p>
        </p:txBody>
      </p:sp>
      <p:sp>
        <p:nvSpPr>
          <p:cNvPr id="8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 panose="020306020503060303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7CB130-BA28-4A76-A34F-CAA1589C4E06}" type="datetime1">
              <a:rPr lang="en-US" smtClean="0"/>
              <a:t>8/18/2022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86299B-F0CB-4E73-8C73-37F7A564A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05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120B36-1E93-432B-B8D1-050EB429FB30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8977BC-72D7-4774-BE1C-5331ECFD1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530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747118-3545-4A6F-9627-78D664EF764B}" type="datetime1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C3F2AA-170E-42A4-A5FB-C8B9A860F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51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92DFA7B-7C21-4577-AB73-D79688DC5697}" type="datetime1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ECF1974-75F9-47F6-A84D-791936627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50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050DCB3-E9DE-4CC1-94E6-009ADF8718C2}" type="datetime1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0F5C8DD-5F37-4118-BBB2-045628F60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168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54B2177-6D6E-4400-8E2E-676CBB03BB9F}" type="datetime1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3E72EB0-C719-4BC5-B3B3-65D076527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81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C1D405-9B2D-48B0-A8E3-67472D076DE7}" type="datetime1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60787B5-FAA9-4FE6-9717-FF6EEAE6A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28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E2C8544-ABCC-4EB7-B9AD-99EA2690306D}" type="datetime1">
              <a:rPr lang="en-US" smtClean="0"/>
              <a:t>8/18/2022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FE0A7B-740D-4795-86CF-EA1F6FB12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39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fld id="{01199582-F03F-4C19-BE05-A5951EF63F0F}" type="datetime1">
              <a:rPr lang="en-US" smtClean="0"/>
              <a:t>8/18/2022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fld id="{F159E370-4A96-42A5-8F43-54FD519AB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>
                <a:defRPr/>
              </a:pPr>
              <a:endParaRPr lang="en-US">
                <a:solidFill>
                  <a:prstClr val="black"/>
                </a:solidFill>
                <a:latin typeface="Courier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>
                <a:defRPr/>
              </a:pPr>
              <a:endParaRPr lang="en-US">
                <a:solidFill>
                  <a:prstClr val="black"/>
                </a:solidFill>
                <a:latin typeface="Couri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64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fld id="{A0109927-B637-4089-B59C-B07615837945}" type="datetime1">
              <a:rPr lang="en-US" smtClean="0"/>
              <a:t>8/18/2022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fld id="{4F5FE5B8-7DFB-46C4-8F93-7900599F6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>
                <a:defRPr/>
              </a:pPr>
              <a:endParaRPr lang="en-US">
                <a:solidFill>
                  <a:prstClr val="black"/>
                </a:solidFill>
                <a:latin typeface="Courier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>
                <a:defRPr/>
              </a:pPr>
              <a:endParaRPr lang="en-US">
                <a:solidFill>
                  <a:prstClr val="black"/>
                </a:solidFill>
                <a:latin typeface="Couri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58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fld id="{DEA68FFA-0436-459C-A5EE-DC9EDC5CF553}" type="datetime1">
              <a:rPr lang="en-US" smtClean="0"/>
              <a:t>8/18/2022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urier"/>
              </a:defRPr>
            </a:lvl1pPr>
          </a:lstStyle>
          <a:p>
            <a:fld id="{8E090767-7D6C-42F5-9735-B6E4C01AA630}" type="slidenum">
              <a:rPr lang="ru-RU" altLang="ru-RU" smtClean="0"/>
              <a:pPr/>
              <a:t>‹#›</a:t>
            </a:fld>
            <a:endParaRPr lang="ru-RU" altLang="ru-RU" smtClean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>
                <a:defRPr/>
              </a:pPr>
              <a:endParaRPr lang="en-US">
                <a:solidFill>
                  <a:prstClr val="black"/>
                </a:solidFill>
                <a:latin typeface="Courier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>
                <a:defRPr/>
              </a:pPr>
              <a:endParaRPr lang="en-US">
                <a:solidFill>
                  <a:prstClr val="black"/>
                </a:solidFill>
                <a:latin typeface="Couri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16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 panose="02030602050306030303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prstClr val="black"/>
              </a:solidFill>
              <a:latin typeface="Constantia" panose="02030602050306030303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/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fld id="{1C2E2C93-A48D-40EE-B1E4-B28BFDBA363C}" type="datetime1">
              <a:rPr lang="en-US" smtClean="0"/>
              <a:t>8/18/2022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>
              <a:defRPr/>
            </a:pPr>
            <a:fld id="{4F5FE5B8-7DFB-46C4-8F93-7900599F6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/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>
                <a:defRPr/>
              </a:pPr>
              <a:endParaRPr lang="en-US">
                <a:solidFill>
                  <a:prstClr val="black"/>
                </a:solidFill>
                <a:latin typeface="Courier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>
                <a:defRPr/>
              </a:pPr>
              <a:endParaRPr lang="en-US">
                <a:solidFill>
                  <a:prstClr val="black"/>
                </a:solidFill>
                <a:latin typeface="Couri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94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profsoc63.ru/" TargetMode="Externa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2.xls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w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3212976"/>
            <a:ext cx="5848129" cy="114367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4E67C8">
                    <a:lumMod val="75000"/>
                  </a:srgbClr>
                </a:solidFill>
                <a:effectLst/>
              </a:rPr>
              <a:t/>
            </a:r>
            <a:br>
              <a:rPr lang="ru-RU" sz="3200" b="1" dirty="0" smtClean="0">
                <a:solidFill>
                  <a:srgbClr val="4E67C8">
                    <a:lumMod val="75000"/>
                  </a:srgbClr>
                </a:solidFill>
                <a:effectLst/>
              </a:rPr>
            </a:br>
            <a:r>
              <a:rPr lang="ru-RU" sz="3200" dirty="0">
                <a:solidFill>
                  <a:srgbClr val="4E67C8">
                    <a:lumMod val="75000"/>
                  </a:srgbClr>
                </a:solidFill>
                <a:effectLst/>
              </a:rPr>
              <a:t/>
            </a:r>
            <a:br>
              <a:rPr lang="ru-RU" sz="3200" dirty="0">
                <a:solidFill>
                  <a:srgbClr val="4E67C8">
                    <a:lumMod val="75000"/>
                  </a:srgbClr>
                </a:solidFill>
                <a:effectLst/>
              </a:rPr>
            </a:br>
            <a:r>
              <a:rPr lang="ru-RU" sz="3200" b="1" dirty="0" smtClean="0">
                <a:solidFill>
                  <a:srgbClr val="4E67C8">
                    <a:lumMod val="75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Общественной </a:t>
            </a:r>
            <a:r>
              <a:rPr lang="ru-RU" sz="3200" b="1" dirty="0">
                <a:solidFill>
                  <a:srgbClr val="4E67C8">
                    <a:lumMod val="75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«Самарский областной профессиональный союз работников социальной защиты населения»</a:t>
            </a:r>
            <a:endParaRPr lang="ru-RU" sz="32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14414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03848" y="5373216"/>
            <a:ext cx="56166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</a:rPr>
              <a:t>Катина </a:t>
            </a:r>
            <a:r>
              <a:rPr lang="ru-RU" sz="2800" b="1" i="1" dirty="0">
                <a:solidFill>
                  <a:srgbClr val="000099"/>
                </a:solidFill>
                <a:latin typeface="Times New Roman" pitchFamily="18" charset="0"/>
              </a:rPr>
              <a:t>Лидия Николаевна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</a:rPr>
              <a:t>–  </a:t>
            </a:r>
            <a:endParaRPr lang="ru-RU" sz="24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r">
              <a:spcBef>
                <a:spcPts val="0"/>
              </a:spcBef>
              <a:defRPr/>
            </a:pPr>
            <a:r>
              <a:rPr lang="ru-RU" sz="2800" b="1" i="1" dirty="0">
                <a:solidFill>
                  <a:srgbClr val="000099"/>
                </a:solidFill>
                <a:latin typeface="Times New Roman" pitchFamily="18" charset="0"/>
              </a:rPr>
              <a:t>Председатель ОО «СОПРСЗН»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                                            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9D41-CA4D-4A02-83FE-AF2FA082D661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73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667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Нет Профсоюза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806164415"/>
              </p:ext>
            </p:extLst>
          </p:nvPr>
        </p:nvGraphicFramePr>
        <p:xfrm>
          <a:off x="467544" y="1489871"/>
          <a:ext cx="8496944" cy="523160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496944"/>
              </a:tblGrid>
              <a:tr h="537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учреждения</a:t>
                      </a:r>
                    </a:p>
                  </a:txBody>
                  <a:tcPr marL="44084" marR="44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ГКУ СО «Областной центр по организации отдыха и оздоровления детей Самарской области»</a:t>
                      </a:r>
                    </a:p>
                  </a:txBody>
                  <a:tcPr marL="44084" marR="44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46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ГКУ СО «Центр помощи детям, оставшимся без попечения родителей «Иволга» (коррекционный)</a:t>
                      </a:r>
                    </a:p>
                  </a:txBody>
                  <a:tcPr marL="44084" marR="44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ГКУ СО «Центр помощи детям , оставшимся без попечения родителей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им.Фролова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Б.П.</a:t>
                      </a:r>
                    </a:p>
                  </a:txBody>
                  <a:tcPr marL="44084" marR="44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46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ГКУ СО «Областной центр содействия семейному устройству детей-сирот и детей, оставшихся без попечения родителей «Надежда»</a:t>
                      </a:r>
                    </a:p>
                  </a:txBody>
                  <a:tcPr marL="44084" marR="44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07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ГКУ СО «Реабилитационный центр для детей и подростков с ограниченными возможностями «Виктория» и отделения «Бережок» и «Алые паруса»</a:t>
                      </a:r>
                    </a:p>
                  </a:txBody>
                  <a:tcPr marL="44084" marR="44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D6C43-E0DB-4CDC-A12A-C17673580C6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29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141288"/>
            <a:ext cx="8229600" cy="1512887"/>
          </a:xfrm>
        </p:spPr>
        <p:txBody>
          <a:bodyPr/>
          <a:lstStyle/>
          <a:p>
            <a:pPr algn="ctr"/>
            <a:r>
              <a:rPr lang="ru-RU" altLang="ru-RU" sz="2000" b="1" dirty="0" smtClean="0">
                <a:solidFill>
                  <a:srgbClr val="FF2121"/>
                </a:solidFill>
              </a:rPr>
              <a:t>ЦЕЛЬ ПРОФСОЮЗА: представительство и защита индивидуальных </a:t>
            </a:r>
            <a:br>
              <a:rPr lang="ru-RU" altLang="ru-RU" sz="2000" b="1" dirty="0" smtClean="0">
                <a:solidFill>
                  <a:srgbClr val="FF2121"/>
                </a:solidFill>
              </a:rPr>
            </a:br>
            <a:r>
              <a:rPr lang="ru-RU" altLang="ru-RU" sz="2000" b="1" dirty="0" smtClean="0">
                <a:solidFill>
                  <a:srgbClr val="FF2121"/>
                </a:solidFill>
              </a:rPr>
              <a:t>и коллективных социально-трудовых прав, льгот и интересов членов профсоюза в вопросах занятости, трудовых отношений, условий </a:t>
            </a:r>
            <a:br>
              <a:rPr lang="ru-RU" altLang="ru-RU" sz="2000" b="1" dirty="0" smtClean="0">
                <a:solidFill>
                  <a:srgbClr val="FF2121"/>
                </a:solidFill>
              </a:rPr>
            </a:br>
            <a:r>
              <a:rPr lang="ru-RU" altLang="ru-RU" sz="2000" b="1" dirty="0" smtClean="0">
                <a:solidFill>
                  <a:srgbClr val="FF2121"/>
                </a:solidFill>
              </a:rPr>
              <a:t>и оплаты труда, охраны здоровья</a:t>
            </a:r>
          </a:p>
        </p:txBody>
      </p:sp>
      <p:sp>
        <p:nvSpPr>
          <p:cNvPr id="3075" name="Объект 2"/>
          <p:cNvSpPr>
            <a:spLocks noGrp="1"/>
          </p:cNvSpPr>
          <p:nvPr>
            <p:ph sz="half" idx="1"/>
          </p:nvPr>
        </p:nvSpPr>
        <p:spPr>
          <a:xfrm>
            <a:off x="179388" y="1700213"/>
            <a:ext cx="4608512" cy="1728787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ru-RU" altLang="ru-RU" sz="1800" dirty="0" smtClean="0"/>
              <a:t>Соглашение с </a:t>
            </a:r>
            <a:r>
              <a:rPr lang="ru-RU" altLang="ru-RU" sz="1800" dirty="0" err="1" smtClean="0"/>
              <a:t>МСДиСП</a:t>
            </a:r>
            <a:r>
              <a:rPr lang="ru-RU" altLang="ru-RU" sz="1800" dirty="0" smtClean="0"/>
              <a:t> о регулировании социально-трудовых отношений годах в государственных учреждениях Самарской области, подведомственных министерству (первое соглашение заключено в 2010 г.)</a:t>
            </a:r>
          </a:p>
        </p:txBody>
      </p:sp>
      <p:sp>
        <p:nvSpPr>
          <p:cNvPr id="3076" name="Объект 3"/>
          <p:cNvSpPr>
            <a:spLocks noGrp="1"/>
          </p:cNvSpPr>
          <p:nvPr>
            <p:ph sz="half" idx="2"/>
          </p:nvPr>
        </p:nvSpPr>
        <p:spPr>
          <a:xfrm>
            <a:off x="4929188" y="1700213"/>
            <a:ext cx="4110037" cy="865187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1800" smtClean="0"/>
              <a:t>Работа в области охраны труда, контроль за проведением СОУТ 15859 рабочих мест.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1322-7203-4118-A17D-4C434AE443F4}" type="slidenum">
              <a:rPr lang="ru-RU" altLang="ru-RU" smtClean="0">
                <a:solidFill>
                  <a:prstClr val="black"/>
                </a:solidFill>
              </a:rPr>
              <a:pPr/>
              <a:t>11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077" name="Прямоугольник 4"/>
          <p:cNvSpPr>
            <a:spLocks noChangeArrowheads="1"/>
          </p:cNvSpPr>
          <p:nvPr/>
        </p:nvSpPr>
        <p:spPr bwMode="auto">
          <a:xfrm>
            <a:off x="165100" y="3500438"/>
            <a:ext cx="4572000" cy="923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mtClean="0">
                <a:solidFill>
                  <a:prstClr val="black"/>
                </a:solidFill>
              </a:rPr>
              <a:t>Соглашения с АНО, предоставляющими социальные услуги  о регулировании социально-трудовых отношений</a:t>
            </a:r>
          </a:p>
        </p:txBody>
      </p:sp>
      <p:sp>
        <p:nvSpPr>
          <p:cNvPr id="3078" name="Прямоугольник 5"/>
          <p:cNvSpPr>
            <a:spLocks noChangeArrowheads="1"/>
          </p:cNvSpPr>
          <p:nvPr/>
        </p:nvSpPr>
        <p:spPr bwMode="auto">
          <a:xfrm>
            <a:off x="201613" y="5373688"/>
            <a:ext cx="4572000" cy="369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mtClean="0">
                <a:solidFill>
                  <a:prstClr val="black"/>
                </a:solidFill>
              </a:rPr>
              <a:t>Коллективные договоры – 100%</a:t>
            </a:r>
          </a:p>
        </p:txBody>
      </p:sp>
      <p:sp>
        <p:nvSpPr>
          <p:cNvPr id="3079" name="Прямоугольник 6"/>
          <p:cNvSpPr>
            <a:spLocks noChangeArrowheads="1"/>
          </p:cNvSpPr>
          <p:nvPr/>
        </p:nvSpPr>
        <p:spPr bwMode="auto">
          <a:xfrm>
            <a:off x="4940300" y="5845175"/>
            <a:ext cx="4078288" cy="923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 smtClean="0">
                <a:solidFill>
                  <a:prstClr val="black"/>
                </a:solidFill>
              </a:rPr>
              <a:t>Институт уполномоченных (доверенных) лиц – 229 чел., ежегодно 874 проверки</a:t>
            </a:r>
          </a:p>
        </p:txBody>
      </p:sp>
      <p:sp>
        <p:nvSpPr>
          <p:cNvPr id="3080" name="Прямоугольник 7"/>
          <p:cNvSpPr>
            <a:spLocks noChangeArrowheads="1"/>
          </p:cNvSpPr>
          <p:nvPr/>
        </p:nvSpPr>
        <p:spPr bwMode="auto">
          <a:xfrm>
            <a:off x="173038" y="5884863"/>
            <a:ext cx="4600575" cy="646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mtClean="0">
                <a:solidFill>
                  <a:prstClr val="black"/>
                </a:solidFill>
              </a:rPr>
              <a:t>Комиссии по охране труда, созданные на паритетных началах в 80 учреждениях.</a:t>
            </a:r>
          </a:p>
        </p:txBody>
      </p:sp>
      <p:sp>
        <p:nvSpPr>
          <p:cNvPr id="3081" name="Прямоугольник 8"/>
          <p:cNvSpPr>
            <a:spLocks noChangeArrowheads="1"/>
          </p:cNvSpPr>
          <p:nvPr/>
        </p:nvSpPr>
        <p:spPr bwMode="auto">
          <a:xfrm>
            <a:off x="4916488" y="2636838"/>
            <a:ext cx="4105275" cy="369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mtClean="0">
                <a:solidFill>
                  <a:prstClr val="black"/>
                </a:solidFill>
              </a:rPr>
              <a:t>Комиссии по трудовым спорам</a:t>
            </a:r>
          </a:p>
        </p:txBody>
      </p:sp>
      <p:sp>
        <p:nvSpPr>
          <p:cNvPr id="3082" name="Прямоугольник 9"/>
          <p:cNvSpPr>
            <a:spLocks noChangeArrowheads="1"/>
          </p:cNvSpPr>
          <p:nvPr/>
        </p:nvSpPr>
        <p:spPr bwMode="auto">
          <a:xfrm>
            <a:off x="4913313" y="3052763"/>
            <a:ext cx="4105275" cy="9223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mtClean="0">
                <a:solidFill>
                  <a:prstClr val="black"/>
                </a:solidFill>
              </a:rPr>
              <a:t>Участие в подготовке проектов НПА В области социально-трудовых отношений и оплаты труда</a:t>
            </a:r>
          </a:p>
        </p:txBody>
      </p:sp>
      <p:sp>
        <p:nvSpPr>
          <p:cNvPr id="3083" name="Прямоугольник 10"/>
          <p:cNvSpPr>
            <a:spLocks noChangeArrowheads="1"/>
          </p:cNvSpPr>
          <p:nvPr/>
        </p:nvSpPr>
        <p:spPr bwMode="auto">
          <a:xfrm>
            <a:off x="4940300" y="4027488"/>
            <a:ext cx="4111625" cy="17541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mtClean="0">
                <a:solidFill>
                  <a:prstClr val="black"/>
                </a:solidFill>
              </a:rPr>
              <a:t>Участие в работе коллегиальных органов исполнительной власти Самарской области, оперативных  совещаниях, в составе общественных советов министерств и ведомств </a:t>
            </a:r>
          </a:p>
        </p:txBody>
      </p:sp>
      <p:sp>
        <p:nvSpPr>
          <p:cNvPr id="3084" name="Прямоугольник 11"/>
          <p:cNvSpPr>
            <a:spLocks noChangeArrowheads="1"/>
          </p:cNvSpPr>
          <p:nvPr/>
        </p:nvSpPr>
        <p:spPr bwMode="auto">
          <a:xfrm>
            <a:off x="201613" y="4581525"/>
            <a:ext cx="4535487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 smtClean="0">
                <a:solidFill>
                  <a:prstClr val="black"/>
                </a:solidFill>
              </a:rPr>
              <a:t>Комиссия Обкома Профсоюза по охране труда</a:t>
            </a:r>
          </a:p>
        </p:txBody>
      </p:sp>
    </p:spTree>
    <p:extLst>
      <p:ext uri="{BB962C8B-B14F-4D97-AF65-F5344CB8AC3E}">
        <p14:creationId xmlns:p14="http://schemas.microsoft.com/office/powerpoint/2010/main" val="114758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9659" y="476672"/>
            <a:ext cx="9005888" cy="2449512"/>
          </a:xfrm>
        </p:spPr>
        <p:txBody>
          <a:bodyPr/>
          <a:lstStyle/>
          <a:p>
            <a:pPr algn="ctr"/>
            <a:r>
              <a:rPr lang="ru-RU" altLang="ru-RU" sz="2000" dirty="0" smtClean="0"/>
              <a:t>	</a:t>
            </a:r>
            <a:r>
              <a:rPr lang="ru-RU" altLang="ru-RU" sz="2000" dirty="0" smtClean="0">
                <a:solidFill>
                  <a:srgbClr val="FF0000"/>
                </a:solidFill>
              </a:rPr>
              <a:t>25 мая 2022 года заключено четвертое соглашение между министерством социально - демографической и семейной политики Самарской области и Общественной организацией «Самарский областной профессиональный союз работников социальной защиты населения»  о регулировании социально-трудовых отношений в государственных учреждениях Самарской области, подведомственных министерству социально - демографической и семейной политики Самарской области на 2022-2025 годы</a:t>
            </a:r>
          </a:p>
        </p:txBody>
      </p:sp>
      <p:sp>
        <p:nvSpPr>
          <p:cNvPr id="4100" name="Объект 5"/>
          <p:cNvSpPr>
            <a:spLocks noGrp="1"/>
          </p:cNvSpPr>
          <p:nvPr>
            <p:ph sz="half" idx="1"/>
          </p:nvPr>
        </p:nvSpPr>
        <p:spPr>
          <a:xfrm>
            <a:off x="168580" y="2800508"/>
            <a:ext cx="4254500" cy="41021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000" b="1" dirty="0" smtClean="0"/>
              <a:t>Новое в соглашении между профсоюзом и министерством: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1800" dirty="0" smtClean="0"/>
              <a:t>1. В соглашении прописана индексация должностных окладов работников учреждений.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1800" dirty="0" smtClean="0"/>
              <a:t>2. Прописана роль профсоюзной организации в создании и функционировании системы управления охраной труда (ранее такого понятия не было). Включены положения, гарантирующие права работника, предусмотренные изменениями действующего законодательства в 2021-2022 годах. </a:t>
            </a:r>
            <a:endParaRPr lang="ru-RU" altLang="ru-RU" sz="2000" b="1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ru-RU" altLang="ru-RU" dirty="0" smtClean="0"/>
          </a:p>
        </p:txBody>
      </p:sp>
      <p:sp>
        <p:nvSpPr>
          <p:cNvPr id="4099" name="Объект 3"/>
          <p:cNvSpPr>
            <a:spLocks noGrp="1"/>
          </p:cNvSpPr>
          <p:nvPr>
            <p:ph sz="half" idx="2"/>
          </p:nvPr>
        </p:nvSpPr>
        <p:spPr>
          <a:xfrm>
            <a:off x="4572000" y="2781300"/>
            <a:ext cx="4387850" cy="352901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ru-RU" altLang="ru-RU" sz="180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1800" dirty="0" smtClean="0"/>
              <a:t>3. Работодатель предоставляет ежегодный отпуск работнику, имеющему трех и более детей в возрасте до 18 лет в удобное время (было до 12 лет).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1800" dirty="0" smtClean="0"/>
              <a:t>4. Стороны договорились все возникающие споры и разногласия путем  переговоров. При выполнении работодателем Соглашения работники воздерживаются от массовых выступлений, стачек и забастовок.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altLang="ru-RU" sz="18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0CF85-7DC9-4311-9D7D-E0C619DFB27B}" type="slidenum">
              <a:rPr lang="ru-RU" altLang="ru-RU" smtClean="0">
                <a:solidFill>
                  <a:prstClr val="black"/>
                </a:solidFill>
              </a:rPr>
              <a:pPr/>
              <a:t>12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79388" y="687436"/>
            <a:ext cx="9007475" cy="1439862"/>
          </a:xfrm>
        </p:spPr>
        <p:txBody>
          <a:bodyPr/>
          <a:lstStyle/>
          <a:p>
            <a:pPr algn="ctr"/>
            <a:r>
              <a:rPr lang="ru-RU" altLang="ru-RU" sz="2000" dirty="0" smtClean="0"/>
              <a:t>	</a:t>
            </a:r>
            <a:r>
              <a:rPr lang="ru-RU" altLang="ru-RU" sz="2000" dirty="0" smtClean="0">
                <a:solidFill>
                  <a:srgbClr val="FF0000"/>
                </a:solidFill>
              </a:rPr>
              <a:t>10 января 2022 года заключено новое соглашение между автономными некоммерческими организациями Самарской области и Общественной организацией «Самарский областной профессиональный союз работников социальной защиты населения»  о регулировании социально-трудовых отношений на 2022-2024 годы</a:t>
            </a:r>
          </a:p>
        </p:txBody>
      </p:sp>
      <p:sp>
        <p:nvSpPr>
          <p:cNvPr id="5124" name="Объект 5"/>
          <p:cNvSpPr>
            <a:spLocks noGrp="1"/>
          </p:cNvSpPr>
          <p:nvPr>
            <p:ph sz="half" idx="1"/>
          </p:nvPr>
        </p:nvSpPr>
        <p:spPr>
          <a:xfrm>
            <a:off x="179388" y="1916113"/>
            <a:ext cx="4254500" cy="486886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000" b="1" dirty="0" smtClean="0"/>
              <a:t>Новое в соглашении: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altLang="ru-RU" sz="800" b="1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000" dirty="0" smtClean="0"/>
              <a:t>1. Месячная заработная плата работника, полностью отработавшего за учётный период норму рабочего времени и выполнившего нормы труда (трудовые обязанности), не может быть ниже установленного минимального размера оплаты труда.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000" dirty="0" smtClean="0"/>
              <a:t>2. Работодатель обязуется индексировать размер тарифных ставок (окладов) с учетом индекса потребительских цен на товары и услуги.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altLang="ru-RU" sz="2000" b="1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ru-RU" alt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00563" y="2133600"/>
            <a:ext cx="4643437" cy="44656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sz="2000" dirty="0" smtClean="0"/>
              <a:t>3. Уточнены критерии массового высвобождения при сокращении численности или штата работников, улучшающие положения действующего законодательства.</a:t>
            </a:r>
            <a:endParaRPr lang="ru-RU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sz="2000" dirty="0" smtClean="0"/>
              <a:t>4. Расширен раздел «Работа с молодежью» . Стороны способствуют созданию молодежных советов, развивают институт наставничества в учреждениях.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sz="2000" dirty="0" smtClean="0"/>
              <a:t>5. </a:t>
            </a:r>
            <a:r>
              <a:rPr lang="ru-RU" sz="2000" dirty="0"/>
              <a:t>Увеличилось число участников соглашения, к АНО «Центры социального обслуживания» добавилась АНО РЦ «</a:t>
            </a:r>
            <a:r>
              <a:rPr lang="ru-RU" sz="2000" dirty="0" err="1"/>
              <a:t>Иппотерапия</a:t>
            </a:r>
            <a:r>
              <a:rPr lang="ru-RU" sz="2000" dirty="0"/>
              <a:t>»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ru-RU" sz="1800" dirty="0"/>
          </a:p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0CF85-7DC9-4311-9D7D-E0C619DFB27B}" type="slidenum">
              <a:rPr lang="ru-RU" altLang="ru-RU" smtClean="0">
                <a:solidFill>
                  <a:prstClr val="black"/>
                </a:solidFill>
              </a:rPr>
              <a:pPr/>
              <a:t>13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23393" y="654050"/>
            <a:ext cx="3024187" cy="1962150"/>
          </a:xfrm>
        </p:spPr>
        <p:txBody>
          <a:bodyPr anchor="t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A2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 ЦЕЛЬЮ ЗАЩИТЫ ПРАВ НА </a:t>
            </a:r>
            <a:br>
              <a:rPr lang="ru-RU" sz="2800" b="1" dirty="0" smtClean="0">
                <a:solidFill>
                  <a:srgbClr val="A2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A2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ОХРАНУ ТРУДА СОЗДАНЫ:</a:t>
            </a:r>
            <a:endParaRPr lang="ru-RU" sz="2800" dirty="0">
              <a:solidFill>
                <a:srgbClr val="A20000"/>
              </a:solidFill>
            </a:endParaRPr>
          </a:p>
        </p:txBody>
      </p:sp>
      <p:sp>
        <p:nvSpPr>
          <p:cNvPr id="16387" name="Объект 1"/>
          <p:cNvSpPr>
            <a:spLocks noGrp="1"/>
          </p:cNvSpPr>
          <p:nvPr>
            <p:ph sz="half" idx="1"/>
          </p:nvPr>
        </p:nvSpPr>
        <p:spPr>
          <a:xfrm>
            <a:off x="250825" y="4868863"/>
            <a:ext cx="8569325" cy="187325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Clr>
                <a:srgbClr val="B4DCFA"/>
              </a:buClr>
              <a:buFont typeface="Wingdings" panose="05000000000000000000" pitchFamily="2" charset="2"/>
              <a:buNone/>
              <a:defRPr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2021 году уполномоченными (доверенными) лицами по охране труда  проведено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874 проверки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состояний условий и охраны труда, по результатам которых выявлено 104 нарушения, 81 из них устранено, в отношении остальных разработаны меры по устранению, не устранённые нарушения находятся на контроле профсоюза.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Объект 6"/>
          <p:cNvSpPr>
            <a:spLocks noGrp="1"/>
          </p:cNvSpPr>
          <p:nvPr>
            <p:ph sz="half" idx="2"/>
          </p:nvPr>
        </p:nvSpPr>
        <p:spPr>
          <a:xfrm>
            <a:off x="358775" y="2924175"/>
            <a:ext cx="8642350" cy="1873250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комиссия Обкома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профсоюза по охране труда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80 учреждениях созданы комиссии по охране труда на паритетной основе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229 чел. избрано уполномоченными (доверенными) лицами по охране труда в учреждениях социального обслуживания и защиты населения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0CF85-7DC9-4311-9D7D-E0C619DFB27B}" type="slidenum">
              <a:rPr lang="ru-RU" altLang="ru-RU" smtClean="0">
                <a:solidFill>
                  <a:prstClr val="black"/>
                </a:solidFill>
              </a:rPr>
              <a:pPr/>
              <a:t>14</a:t>
            </a:fld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6149" name="Picture 6" descr="C:\Users\W10U\Desktop\сенд фспо\2022\8a79e8721fe273d3d19affffd783d8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396"/>
            <a:ext cx="2738437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C:\Users\W10U\Desktop\сенд фспо\2022\269b947bbb84af783606e17730496d5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96900"/>
            <a:ext cx="27733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90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787900" y="404813"/>
            <a:ext cx="4176713" cy="6264275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 2"/>
              <a:buChar char=""/>
              <a:defRPr/>
            </a:pPr>
            <a:r>
              <a:rPr lang="ru-RU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 состоянию на 1 января 2022 года </a:t>
            </a:r>
            <a:r>
              <a:rPr lang="ru-RU" sz="3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специальная оценка условий </a:t>
            </a:r>
            <a:r>
              <a:rPr lang="ru-RU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труда, проведенная в учреждениях и организациях, где действуют ППО, составила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100%  ,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т.е.</a:t>
            </a:r>
            <a:r>
              <a:rPr lang="ru-RU" sz="31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15859 </a:t>
            </a:r>
            <a:r>
              <a:rPr lang="ru-RU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рабочих </a:t>
            </a:r>
            <a:r>
              <a:rPr lang="ru-RU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места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итог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СОУТ: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- доплату к зарплате получают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6703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pPr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- дополнительный отпуск предоставляется 3545 работникам;</a:t>
            </a:r>
          </a:p>
          <a:p>
            <a:pPr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- сокращенный рабочий день у 1487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человек;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- спецодежду,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спецобувь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другие средства индивидуальной защиты получают 4 729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человек.</a:t>
            </a:r>
            <a:endParaRPr lang="ru-RU" sz="2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95288" y="2924175"/>
            <a:ext cx="4514850" cy="3600450"/>
          </a:xfrm>
        </p:spPr>
        <p:txBody>
          <a:bodyPr anchor="ctr">
            <a:normAutofit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Затраты на мероприятия по охране  труда в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году   составили 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151 352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тыс. руб.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Средний показатель затрат в расчете на 1 работающего в отрасли составил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9,1 тыс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руб.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На 43% больше чем в 2020 г.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2C70-2DFE-46D5-B4A1-24698BC8239D}" type="slidenum">
              <a:rPr lang="ru-RU" altLang="ru-RU" smtClean="0">
                <a:solidFill>
                  <a:prstClr val="black"/>
                </a:solidFill>
              </a:rPr>
              <a:pPr/>
              <a:t>15</a:t>
            </a:fld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7172" name="Picture 9" descr="C:\Users\W10U\Desktop\сенд фспо\2022\o-specocen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404813"/>
            <a:ext cx="3552825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st2.depositphotos.com/1805909/6195/i/950/depositphotos_61953155-stock-photo-table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5" y="1072629"/>
            <a:ext cx="3024336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51520" y="1772816"/>
            <a:ext cx="866164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3200" dirty="0" smtClean="0">
                <a:solidFill>
                  <a:srgbClr val="212745"/>
                </a:solidFill>
              </a:rPr>
              <a:t>2022 год</a:t>
            </a:r>
          </a:p>
          <a:p>
            <a:pPr algn="ctr"/>
            <a:r>
              <a:rPr lang="ru-RU" sz="3200" dirty="0" smtClean="0">
                <a:solidFill>
                  <a:srgbClr val="212745"/>
                </a:solidFill>
              </a:rPr>
              <a:t>«ГОД ИНФОРМАЦИОННОЙ ПОЛИТИКИ И ЦИФРОВИЗАЦИИ РАБОТЫ ПРОФСОЮЗОВ»</a:t>
            </a:r>
          </a:p>
          <a:p>
            <a:pPr algn="ctr"/>
            <a:endParaRPr lang="ru-RU" sz="3200" dirty="0" smtClean="0">
              <a:solidFill>
                <a:srgbClr val="212745"/>
              </a:solidFill>
            </a:endParaRPr>
          </a:p>
          <a:p>
            <a:pPr algn="ctr"/>
            <a:r>
              <a:rPr lang="ru-RU" sz="3200" dirty="0" smtClean="0">
                <a:solidFill>
                  <a:srgbClr val="212745"/>
                </a:solidFill>
              </a:rPr>
              <a:t>Постановлением Президиума Областного профсоюза №9-2 от 23.03.2022 года </a:t>
            </a:r>
            <a:r>
              <a:rPr lang="ru-RU" sz="3200" dirty="0">
                <a:solidFill>
                  <a:srgbClr val="212745"/>
                </a:solidFill>
              </a:rPr>
              <a:t>утвержден </a:t>
            </a:r>
            <a:r>
              <a:rPr lang="ru-RU" sz="3200" b="1" dirty="0" smtClean="0">
                <a:solidFill>
                  <a:srgbClr val="212745"/>
                </a:solidFill>
              </a:rPr>
              <a:t>План </a:t>
            </a:r>
            <a:r>
              <a:rPr lang="ru-RU" sz="3200" b="1" dirty="0">
                <a:solidFill>
                  <a:srgbClr val="212745"/>
                </a:solidFill>
              </a:rPr>
              <a:t>мероприятий </a:t>
            </a:r>
            <a:r>
              <a:rPr lang="ru-RU" sz="3200" b="1" dirty="0" smtClean="0">
                <a:solidFill>
                  <a:srgbClr val="212745"/>
                </a:solidFill>
              </a:rPr>
              <a:t>по </a:t>
            </a:r>
            <a:r>
              <a:rPr lang="ru-RU" sz="3200" b="1" dirty="0">
                <a:solidFill>
                  <a:srgbClr val="212745"/>
                </a:solidFill>
              </a:rPr>
              <a:t>проведению Года информационной политики и цифровизации работы профсоюза в 2022 году</a:t>
            </a:r>
            <a:endParaRPr lang="ru-RU" sz="3200" dirty="0">
              <a:solidFill>
                <a:srgbClr val="212745"/>
              </a:solidFill>
            </a:endParaRPr>
          </a:p>
        </p:txBody>
      </p:sp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3534877" y="908721"/>
            <a:ext cx="5611523" cy="71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19192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3764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28336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2908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l" eaLnBrk="0" hangingPunct="0"/>
            <a:r>
              <a:rPr lang="ru-RU" altLang="ru-RU" sz="4000" b="1" dirty="0" smtClean="0">
                <a:solidFill>
                  <a:srgbClr val="212745"/>
                </a:solidFill>
                <a:latin typeface="Trebuchet MS"/>
              </a:rPr>
              <a:t>ИНФОРМАЦИОННАЯ РАБОТА</a:t>
            </a:r>
            <a:endParaRPr lang="ru-RU" altLang="ru-RU" sz="4000" b="1" dirty="0">
              <a:solidFill>
                <a:srgbClr val="212745"/>
              </a:solidFill>
              <a:latin typeface="Trebuchet M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3CC4-0788-46BD-8B5D-19A2AA82A17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784976" cy="128215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200" b="1" dirty="0">
                <a:solidFill>
                  <a:srgbClr val="212745"/>
                </a:solidFill>
                <a:latin typeface="Trebuchet MS"/>
                <a:ea typeface="+mn-ea"/>
                <a:cs typeface="+mn-cs"/>
              </a:rPr>
              <a:t>КАК МЫ МОЖЕМ РАСПРОСТРАНИТЬ ИНФОРМАЦИЮ О ПРОФСОЮЗЕ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412776"/>
            <a:ext cx="6192688" cy="5445224"/>
          </a:xfrm>
        </p:spPr>
        <p:txBody>
          <a:bodyPr/>
          <a:lstStyle/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профсоюзные собрания, конференции,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выступления,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семинары, школы профсоюзного актива,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совещания (в том числе селекторные и выездные),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членами профсоюза,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печатная продукция: настенные и стендовые издания, информационные бюллетени, 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письма, обращения,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СМИ, в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местные и многотиражные издания, 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Профсоюзные издания - «Народная трибуна» , </a:t>
            </a:r>
          </a:p>
          <a:p>
            <a:pPr marL="0" indent="0" eaLnBrk="1" hangingPunct="1">
              <a:buNone/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«Солидарность»,  Профсоюзный вестник», </a:t>
            </a:r>
          </a:p>
          <a:p>
            <a:pPr marL="0" indent="0" eaLnBrk="1" hangingPunct="1">
              <a:buNone/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газета ППО   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сайты (или страницы) в Интернете;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почта;</a:t>
            </a:r>
          </a:p>
          <a:p>
            <a:pPr eaLnBrk="1" hangingPunct="1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</a:t>
            </a:r>
            <a:endParaRPr lang="ru-RU" altLang="ru-RU" sz="1600" dirty="0" smtClean="0"/>
          </a:p>
        </p:txBody>
      </p:sp>
      <p:pic>
        <p:nvPicPr>
          <p:cNvPr id="5122" name="Picture 2" descr="F:\Другое\Конкурс ФПСО ИНФ РАБОТА 2020 2021\IMG_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03354"/>
            <a:ext cx="2551287" cy="24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43" y="1352853"/>
            <a:ext cx="2672860" cy="266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3497A-64CC-4A0B-88E7-E38C7C3522B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72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3851920" y="1535218"/>
            <a:ext cx="61568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en-US" altLang="ru-RU" sz="2800" b="1" dirty="0" smtClean="0">
                <a:solidFill>
                  <a:srgbClr val="C00000"/>
                </a:solidFill>
                <a:latin typeface="Arial" pitchFamily="34" charset="0"/>
                <a:hlinkClick r:id="rId2"/>
              </a:rPr>
              <a:t>http://www.profsoc63.ru/</a:t>
            </a:r>
            <a:endParaRPr lang="ru-RU" altLang="ru-RU" sz="2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52228" name="Заголовок 6"/>
          <p:cNvSpPr txBox="1">
            <a:spLocks/>
          </p:cNvSpPr>
          <p:nvPr/>
        </p:nvSpPr>
        <p:spPr bwMode="auto">
          <a:xfrm>
            <a:off x="899591" y="648494"/>
            <a:ext cx="8954608" cy="71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19192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3764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28336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2908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l" eaLnBrk="0" hangingPunct="0"/>
            <a:r>
              <a:rPr lang="ru-RU" altLang="ru-RU" sz="4000" b="1" dirty="0" smtClean="0">
                <a:solidFill>
                  <a:srgbClr val="212745"/>
                </a:solidFill>
                <a:latin typeface="Trebuchet MS"/>
              </a:rPr>
              <a:t>ОФИЦИАЛЬНЫЙ САЙТ</a:t>
            </a:r>
            <a:endParaRPr lang="ru-RU" altLang="ru-RU" sz="4000" b="1" dirty="0">
              <a:solidFill>
                <a:srgbClr val="212745"/>
              </a:solidFill>
              <a:latin typeface="Trebuchet M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3836"/>
            <a:ext cx="449018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097950"/>
            <a:ext cx="5270323" cy="26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155" y="2225355"/>
            <a:ext cx="4978240" cy="259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3CC4-0788-46BD-8B5D-19A2AA82A17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640960" cy="1714202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«Профсоюз соцзащиты Самарской области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717" y="2042156"/>
            <a:ext cx="4792290" cy="2952328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На конец 2021 года сообщество «Профсоюз соцзащиты Самарской области» </a:t>
            </a:r>
            <a:r>
              <a:rPr lang="ru-RU" dirty="0" smtClean="0"/>
              <a:t>объединило </a:t>
            </a:r>
            <a:r>
              <a:rPr lang="ru-RU" dirty="0"/>
              <a:t>866 подписчиков. </a:t>
            </a:r>
            <a:r>
              <a:rPr lang="ru-RU" dirty="0" smtClean="0"/>
              <a:t>Сейчас  количество подписчиков -1240 человек и наша </a:t>
            </a:r>
            <a:r>
              <a:rPr lang="ru-RU" dirty="0"/>
              <a:t>задача – охватить максимальное количество членов </a:t>
            </a:r>
            <a:r>
              <a:rPr lang="ru-RU" dirty="0" smtClean="0"/>
              <a:t>организации </a:t>
            </a:r>
          </a:p>
          <a:p>
            <a:r>
              <a:rPr lang="ru-RU" dirty="0" smtClean="0"/>
              <a:t>Всего </a:t>
            </a:r>
            <a:r>
              <a:rPr lang="ru-RU" dirty="0"/>
              <a:t>за 2021 год размещено более 400 материалов</a:t>
            </a:r>
          </a:p>
          <a:p>
            <a:r>
              <a:rPr lang="ru-RU" dirty="0" smtClean="0"/>
              <a:t>Максимальный </a:t>
            </a:r>
            <a:r>
              <a:rPr lang="ru-RU" dirty="0"/>
              <a:t>охват аудитории </a:t>
            </a:r>
            <a:r>
              <a:rPr lang="ru-RU" dirty="0" smtClean="0"/>
              <a:t>составил в </a:t>
            </a:r>
            <a:r>
              <a:rPr lang="ru-RU" dirty="0"/>
              <a:t>2020 году </a:t>
            </a:r>
            <a:r>
              <a:rPr lang="ru-RU" dirty="0" smtClean="0"/>
              <a:t>4000 </a:t>
            </a:r>
            <a:r>
              <a:rPr lang="ru-RU" dirty="0"/>
              <a:t>человек, то в 2021 году – 7,5 тыс. </a:t>
            </a:r>
            <a:r>
              <a:rPr lang="ru-RU" dirty="0" smtClean="0"/>
              <a:t>человек, в 2022 году охват только за июнь 2022 - 45 тысяч пользователей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3CC4-0788-46BD-8B5D-19A2AA82A17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29200"/>
            <a:ext cx="1552079" cy="155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2764675"/>
            <a:ext cx="3721797" cy="401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50" y="4488929"/>
            <a:ext cx="30241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8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32424" y="1412776"/>
            <a:ext cx="8229600" cy="419894"/>
          </a:xfrm>
        </p:spPr>
        <p:txBody>
          <a:bodyPr/>
          <a:lstStyle/>
          <a:p>
            <a:pPr algn="ctr"/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+mn-cs"/>
              </a:rPr>
              <a:t>ИСТОРИЯ </a:t>
            </a: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+mn-cs"/>
              </a:rPr>
              <a:t>СОЗДАНИЯ ПРОФСОЮЗА </a:t>
            </a:r>
            <a:b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+mn-cs"/>
              </a:rPr>
              <a:t>РАБОТНИКОВ СОЦИАЛЬНОЙ ЗАЩИТЫ НАСЕЛЕНИЯ САМАРСКОЙ ОБЛАСТИ</a:t>
            </a:r>
            <a:endParaRPr lang="ru-RU" sz="2400" b="1" u="sng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+mn-cs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171877"/>
              </p:ext>
            </p:extLst>
          </p:nvPr>
        </p:nvGraphicFramePr>
        <p:xfrm>
          <a:off x="251520" y="1268760"/>
          <a:ext cx="8892480" cy="4965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1475656" y="3501008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Выгнутая вниз стрелка 9"/>
          <p:cNvSpPr/>
          <p:nvPr/>
        </p:nvSpPr>
        <p:spPr>
          <a:xfrm>
            <a:off x="4572000" y="5971923"/>
            <a:ext cx="1641376" cy="406354"/>
          </a:xfrm>
          <a:prstGeom prst="curvedUpArrow">
            <a:avLst>
              <a:gd name="adj1" fmla="val 25000"/>
              <a:gd name="adj2" fmla="val 50000"/>
              <a:gd name="adj3" fmla="val 2357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Выгнутая вниз стрелка 10"/>
          <p:cNvSpPr/>
          <p:nvPr/>
        </p:nvSpPr>
        <p:spPr>
          <a:xfrm>
            <a:off x="6516216" y="6031084"/>
            <a:ext cx="1397736" cy="406354"/>
          </a:xfrm>
          <a:prstGeom prst="curvedUpArrow">
            <a:avLst>
              <a:gd name="adj1" fmla="val 25000"/>
              <a:gd name="adj2" fmla="val 50000"/>
              <a:gd name="adj3" fmla="val 2357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9CA9-24D0-4365-AE41-4F20238F9ABC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44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5322" y="3150776"/>
            <a:ext cx="4064239" cy="489295"/>
          </a:xfrm>
        </p:spPr>
        <p:txBody>
          <a:bodyPr/>
          <a:lstStyle/>
          <a:p>
            <a:r>
              <a:rPr lang="ru-RU" sz="2800" b="1" dirty="0" smtClean="0"/>
              <a:t>Профсоюзный вестник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8531" y="3627952"/>
            <a:ext cx="4104456" cy="2664296"/>
          </a:xfrm>
        </p:spPr>
        <p:txBody>
          <a:bodyPr>
            <a:noAutofit/>
          </a:bodyPr>
          <a:lstStyle/>
          <a:p>
            <a:r>
              <a:rPr lang="ru-RU" sz="1800" dirty="0"/>
              <a:t>Выпуск </a:t>
            </a:r>
            <a:r>
              <a:rPr lang="ru-RU" sz="1800" dirty="0" smtClean="0"/>
              <a:t>бюллетеня «Профсоюзный </a:t>
            </a:r>
            <a:r>
              <a:rPr lang="ru-RU" sz="1800" dirty="0"/>
              <a:t>вестник» организован с 2012 </a:t>
            </a:r>
            <a:r>
              <a:rPr lang="ru-RU" sz="1800" dirty="0" smtClean="0"/>
              <a:t>года</a:t>
            </a:r>
          </a:p>
          <a:p>
            <a:r>
              <a:rPr lang="ru-RU" sz="1800" dirty="0" smtClean="0"/>
              <a:t>Девиз </a:t>
            </a:r>
            <a:r>
              <a:rPr lang="ru-RU" sz="1800" dirty="0"/>
              <a:t>газеты - «Профсоюз - это инструмент, с помощью которого ты можешь изменить свою жизнь к лучшему</a:t>
            </a:r>
            <a:r>
              <a:rPr lang="ru-RU" sz="1800" dirty="0" smtClean="0"/>
              <a:t>» </a:t>
            </a:r>
          </a:p>
          <a:p>
            <a:r>
              <a:rPr lang="ru-RU" sz="1800" dirty="0" smtClean="0"/>
              <a:t>За </a:t>
            </a:r>
            <a:r>
              <a:rPr lang="ru-RU" sz="1800" dirty="0"/>
              <a:t>2015 по 2021 год изданы 57 выпусков, из них  11 в удвоенном </a:t>
            </a:r>
            <a:r>
              <a:rPr lang="ru-RU" sz="1800" dirty="0" smtClean="0"/>
              <a:t>варианте </a:t>
            </a:r>
            <a:endParaRPr lang="ru-RU" sz="1800" dirty="0"/>
          </a:p>
          <a:p>
            <a:r>
              <a:rPr lang="ru-RU" sz="1800" dirty="0"/>
              <a:t>В </a:t>
            </a:r>
            <a:r>
              <a:rPr lang="ru-RU" sz="1800" dirty="0" smtClean="0"/>
              <a:t>2021-2022 годах издано 17 выпусков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3CC4-0788-46BD-8B5D-19A2AA82A17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732782"/>
            <a:ext cx="4090019" cy="37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5409"/>
            <a:ext cx="374136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97794" y="1283895"/>
            <a:ext cx="4115752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fontAlgn="auto">
              <a:buClr>
                <a:srgbClr val="F14124">
                  <a:lumMod val="75000"/>
                </a:srgbClr>
              </a:buClr>
              <a:buNone/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2021-2022 годах активно проводится подписка на газету ФПСО «Народная трибуна» и ФНПР «Солидарность»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5543" y="404664"/>
            <a:ext cx="4024449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800" dirty="0">
                <a:solidFill>
                  <a:schemeClr val="tx2"/>
                </a:solidFill>
              </a:rPr>
              <a:t>Народная трибуна</a:t>
            </a:r>
          </a:p>
          <a:p>
            <a:pPr marL="0" indent="0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800" dirty="0">
                <a:solidFill>
                  <a:schemeClr val="tx2"/>
                </a:solidFill>
              </a:rPr>
              <a:t>Солидарность</a:t>
            </a:r>
          </a:p>
        </p:txBody>
      </p:sp>
    </p:spTree>
    <p:extLst>
      <p:ext uri="{BB962C8B-B14F-4D97-AF65-F5344CB8AC3E}">
        <p14:creationId xmlns:p14="http://schemas.microsoft.com/office/powerpoint/2010/main" val="26934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763399"/>
            <a:ext cx="4680520" cy="1143000"/>
          </a:xfrm>
        </p:spPr>
        <p:txBody>
          <a:bodyPr/>
          <a:lstStyle/>
          <a:p>
            <a:pPr algn="ctr"/>
            <a:r>
              <a:rPr lang="ru-RU" sz="3600" b="1" dirty="0" smtClean="0"/>
              <a:t>Информационно-издательская работа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2323" y="1947254"/>
            <a:ext cx="4795620" cy="2772976"/>
          </a:xfrm>
        </p:spPr>
        <p:txBody>
          <a:bodyPr>
            <a:normAutofit fontScale="32500" lnSpcReduction="20000"/>
          </a:bodyPr>
          <a:lstStyle/>
          <a:p>
            <a:r>
              <a:rPr lang="ru-RU" sz="5500" b="1" dirty="0"/>
              <a:t>За 2020/2021 год опубликованы 25 изданий (2020 – 18, 2021 – 7</a:t>
            </a:r>
            <a:r>
              <a:rPr lang="ru-RU" sz="5500" b="1" dirty="0" smtClean="0"/>
              <a:t>)</a:t>
            </a:r>
          </a:p>
          <a:p>
            <a:pPr marL="45720" indent="0">
              <a:buNone/>
            </a:pPr>
            <a:r>
              <a:rPr lang="ru-RU" sz="5500" dirty="0"/>
              <a:t>В 2021 году изданы </a:t>
            </a:r>
            <a:endParaRPr lang="ru-RU" sz="5500" dirty="0" smtClean="0"/>
          </a:p>
          <a:p>
            <a:r>
              <a:rPr lang="ru-RU" sz="5500" dirty="0" smtClean="0"/>
              <a:t>брошюра </a:t>
            </a:r>
            <a:r>
              <a:rPr lang="ru-RU" sz="5500" dirty="0"/>
              <a:t>«Героический край России – к 170-летию образования Самарской Губернии» (300 экз</a:t>
            </a:r>
            <a:r>
              <a:rPr lang="ru-RU" sz="5500" dirty="0" smtClean="0"/>
              <a:t>.) </a:t>
            </a:r>
          </a:p>
          <a:p>
            <a:r>
              <a:rPr lang="ru-RU" sz="5500" dirty="0" smtClean="0"/>
              <a:t>брошюра </a:t>
            </a:r>
            <a:r>
              <a:rPr lang="ru-RU" sz="5500" dirty="0"/>
              <a:t>«Отчет о работе Ассоциации ветеранов социальной службы Самарской области за 2020 год» (300 экз</a:t>
            </a:r>
            <a:r>
              <a:rPr lang="ru-RU" sz="5500" dirty="0" smtClean="0"/>
              <a:t>.) </a:t>
            </a:r>
          </a:p>
          <a:p>
            <a:r>
              <a:rPr lang="ru-RU" sz="5500" dirty="0" smtClean="0"/>
              <a:t>календари </a:t>
            </a:r>
            <a:r>
              <a:rPr lang="ru-RU" sz="5500" dirty="0"/>
              <a:t>с праздничными датами социальной </a:t>
            </a:r>
            <a:r>
              <a:rPr lang="ru-RU" sz="5500" dirty="0" smtClean="0"/>
              <a:t>службы</a:t>
            </a:r>
            <a:endParaRPr lang="ru-RU" sz="5500" dirty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3CC4-0788-46BD-8B5D-19A2AA82A17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5" y="789519"/>
            <a:ext cx="3888432" cy="518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14604"/>
            <a:ext cx="2871787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773" y="4954660"/>
            <a:ext cx="2865437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8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836712"/>
            <a:ext cx="6049452" cy="1728192"/>
          </a:xfrm>
        </p:spPr>
        <p:txBody>
          <a:bodyPr/>
          <a:lstStyle/>
          <a:p>
            <a:r>
              <a:rPr lang="ru-RU" sz="2800" b="1" dirty="0" smtClean="0"/>
              <a:t>Увековечивание памяти </a:t>
            </a:r>
            <a:br>
              <a:rPr lang="ru-RU" sz="2800" b="1" dirty="0" smtClean="0"/>
            </a:br>
            <a:r>
              <a:rPr lang="ru-RU" sz="2800" b="1" dirty="0" smtClean="0"/>
              <a:t>Почётного </a:t>
            </a:r>
            <a:r>
              <a:rPr lang="ru-RU" sz="2800" b="1" dirty="0"/>
              <a:t>гражданина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Самарской области </a:t>
            </a:r>
            <a:br>
              <a:rPr lang="ru-RU" sz="2800" b="1" dirty="0" smtClean="0"/>
            </a:br>
            <a:r>
              <a:rPr lang="ru-RU" sz="2800" b="1" dirty="0" smtClean="0"/>
              <a:t>Светкиной Галины </a:t>
            </a:r>
            <a:r>
              <a:rPr lang="ru-RU" sz="2800" b="1" dirty="0"/>
              <a:t>Дмитриевны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486" y="2769269"/>
            <a:ext cx="8712968" cy="4088731"/>
          </a:xfrm>
        </p:spPr>
        <p:txBody>
          <a:bodyPr>
            <a:normAutofit fontScale="85000" lnSpcReduction="20000"/>
          </a:bodyPr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</a:t>
            </a:r>
            <a:r>
              <a:rPr lang="ru-RU" dirty="0" smtClean="0"/>
              <a:t>2022 </a:t>
            </a:r>
            <a:r>
              <a:rPr lang="ru-RU" dirty="0"/>
              <a:t>году в рамках </a:t>
            </a:r>
            <a:r>
              <a:rPr lang="ru-RU" dirty="0" smtClean="0"/>
              <a:t>мероприятий </a:t>
            </a:r>
            <a:r>
              <a:rPr lang="ru-RU" dirty="0"/>
              <a:t>по увековечиванию памяти Почётного гражданина Самарской </a:t>
            </a:r>
            <a:r>
              <a:rPr lang="ru-RU" dirty="0" smtClean="0"/>
              <a:t>области Светкиной </a:t>
            </a:r>
            <a:r>
              <a:rPr lang="ru-RU" dirty="0"/>
              <a:t>Галины Дмитриевны </a:t>
            </a:r>
            <a:endParaRPr lang="ru-RU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заказана </a:t>
            </a:r>
            <a:r>
              <a:rPr lang="ru-RU" dirty="0"/>
              <a:t>и издана книга Сергея Жигалова «Министр милосердия» </a:t>
            </a:r>
            <a:endParaRPr lang="ru-RU" dirty="0" smtClean="0"/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(</a:t>
            </a:r>
            <a:r>
              <a:rPr lang="ru-RU" dirty="0"/>
              <a:t>Самара, ООО «Слово», 2021, 280с</a:t>
            </a:r>
            <a:r>
              <a:rPr lang="ru-RU" dirty="0" smtClean="0"/>
              <a:t>.),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подготовлен </a:t>
            </a:r>
            <a:r>
              <a:rPr lang="ru-RU" dirty="0"/>
              <a:t>видеофильм </a:t>
            </a:r>
            <a:endParaRPr lang="ru-RU" dirty="0" smtClean="0"/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		«</a:t>
            </a:r>
            <a:r>
              <a:rPr lang="ru-RU" dirty="0"/>
              <a:t>Министр милосердия</a:t>
            </a:r>
            <a:r>
              <a:rPr lang="ru-RU" dirty="0" smtClean="0"/>
              <a:t>»,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Открыта мемориальная </a:t>
            </a:r>
            <a:r>
              <a:rPr lang="ru-RU" dirty="0"/>
              <a:t>доска. </a:t>
            </a:r>
            <a:endParaRPr lang="ru-RU" dirty="0" smtClean="0"/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/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Презентация </a:t>
            </a:r>
            <a:r>
              <a:rPr lang="ru-RU" dirty="0"/>
              <a:t>книги и фильма, </a:t>
            </a:r>
            <a:endParaRPr lang="ru-RU" dirty="0" smtClean="0"/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открытие </a:t>
            </a:r>
            <a:r>
              <a:rPr lang="ru-RU" dirty="0"/>
              <a:t>мемориальной доски </a:t>
            </a:r>
            <a:endParaRPr lang="ru-RU" dirty="0" smtClean="0"/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состоялись 03.06.2022 года - в канун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Дня социального работника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3CC4-0788-46BD-8B5D-19A2AA82A17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61" y="3967931"/>
            <a:ext cx="3671393" cy="275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33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5312"/>
            <a:ext cx="1577232" cy="23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7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Заголовок 1"/>
          <p:cNvSpPr>
            <a:spLocks noGrp="1"/>
          </p:cNvSpPr>
          <p:nvPr>
            <p:ph type="title"/>
          </p:nvPr>
        </p:nvSpPr>
        <p:spPr>
          <a:xfrm>
            <a:off x="251520" y="749127"/>
            <a:ext cx="4392488" cy="38164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800" b="1" dirty="0" smtClean="0"/>
              <a:t>Доля молодых</a:t>
            </a:r>
            <a:r>
              <a:rPr lang="ru-RU" sz="4800" b="1" dirty="0" smtClean="0">
                <a:solidFill>
                  <a:srgbClr val="C00000"/>
                </a:solidFill>
              </a:rPr>
              <a:t> </a:t>
            </a:r>
            <a:r>
              <a:rPr lang="ru-RU" sz="4800" b="1" dirty="0" smtClean="0"/>
              <a:t>ЧЛЕНОВ ПРОФСОЮЗА</a:t>
            </a:r>
            <a:br>
              <a:rPr lang="ru-RU" sz="4800" b="1" dirty="0" smtClean="0"/>
            </a:br>
            <a:r>
              <a:rPr lang="ru-RU" sz="4800" b="1" dirty="0" smtClean="0"/>
              <a:t>2019 год - 15,4%</a:t>
            </a:r>
            <a:br>
              <a:rPr lang="ru-RU" sz="4800" b="1" dirty="0" smtClean="0"/>
            </a:br>
            <a:r>
              <a:rPr lang="ru-RU" sz="4800" b="1" dirty="0" smtClean="0"/>
              <a:t>2021 – 12,7%</a:t>
            </a:r>
            <a:endParaRPr lang="ru-RU" sz="4800" b="1" dirty="0"/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400300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/>
          <p:nvPr/>
        </p:nvSpPr>
        <p:spPr>
          <a:xfrm>
            <a:off x="5120727" y="101055"/>
            <a:ext cx="393048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4900" b="1" dirty="0" smtClean="0">
                <a:solidFill>
                  <a:srgbClr val="04617B"/>
                </a:solidFill>
              </a:rPr>
              <a:t>Работа с молодёжью</a:t>
            </a:r>
            <a:endParaRPr lang="ru-RU" sz="4900" b="1" dirty="0">
              <a:solidFill>
                <a:srgbClr val="04617B"/>
              </a:solidFill>
            </a:endParaRPr>
          </a:p>
        </p:txBody>
      </p:sp>
      <p:sp>
        <p:nvSpPr>
          <p:cNvPr id="8" name="Заголовок 1"/>
          <p:cNvSpPr txBox="1"/>
          <p:nvPr/>
        </p:nvSpPr>
        <p:spPr>
          <a:xfrm>
            <a:off x="397471" y="5187034"/>
            <a:ext cx="3456384" cy="14962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7000" b="1" dirty="0" smtClean="0">
                <a:solidFill>
                  <a:srgbClr val="04617B"/>
                </a:solidFill>
              </a:rPr>
              <a:t>Небольшое количество </a:t>
            </a:r>
            <a:r>
              <a:rPr lang="ru-RU" sz="7000" b="1" dirty="0">
                <a:solidFill>
                  <a:srgbClr val="04617B"/>
                </a:solidFill>
              </a:rPr>
              <a:t>молодежи в </a:t>
            </a:r>
            <a:r>
              <a:rPr lang="ru-RU" sz="7000" b="1" dirty="0" smtClean="0">
                <a:solidFill>
                  <a:srgbClr val="04617B"/>
                </a:solidFill>
              </a:rPr>
              <a:t>ППО</a:t>
            </a:r>
            <a:endParaRPr lang="ru-RU" sz="7000" b="1" dirty="0">
              <a:solidFill>
                <a:srgbClr val="04617B"/>
              </a:solidFill>
            </a:endParaRPr>
          </a:p>
        </p:txBody>
      </p:sp>
      <p:sp>
        <p:nvSpPr>
          <p:cNvPr id="9" name="Заголовок 1"/>
          <p:cNvSpPr txBox="1"/>
          <p:nvPr/>
        </p:nvSpPr>
        <p:spPr>
          <a:xfrm>
            <a:off x="4057253" y="5157192"/>
            <a:ext cx="5010600" cy="15261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           низкий уровень заинтересованности ППО в мотивации молодежи</a:t>
            </a:r>
            <a:endParaRPr lang="ru-RU" sz="4900" b="1" dirty="0">
              <a:solidFill>
                <a:prstClr val="white"/>
              </a:solidFill>
            </a:endParaRPr>
          </a:p>
        </p:txBody>
      </p:sp>
      <p:sp>
        <p:nvSpPr>
          <p:cNvPr id="7" name="Заголовок 1"/>
          <p:cNvSpPr txBox="1"/>
          <p:nvPr/>
        </p:nvSpPr>
        <p:spPr>
          <a:xfrm>
            <a:off x="5338417" y="4495452"/>
            <a:ext cx="2448272" cy="544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srgbClr val="04617B"/>
                </a:solidFill>
              </a:rPr>
              <a:t>ПРОБЛЕМЫ</a:t>
            </a:r>
            <a:endParaRPr lang="ru-RU" sz="3200" b="1" dirty="0">
              <a:solidFill>
                <a:srgbClr val="04617B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99F9B-29E2-4A6F-8BD9-ACA04FA9BC1B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2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92162"/>
          </a:xfrm>
        </p:spPr>
        <p:txBody>
          <a:bodyPr/>
          <a:lstStyle/>
          <a:p>
            <a:pPr algn="ctr">
              <a:defRPr/>
            </a:pPr>
            <a:r>
              <a:rPr lang="ru-RU" sz="2400" b="1" dirty="0">
                <a:solidFill>
                  <a:srgbClr val="A2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АССОЦИАЦИЯ ВЕТЕРАНОВ СОЦИАЛЬНОЙ СЛУЖБЫ САМАРСКОЙ ОБЛАСТИ</a:t>
            </a:r>
            <a:endParaRPr lang="ru-RU" dirty="0">
              <a:solidFill>
                <a:srgbClr val="A20000"/>
              </a:solidFill>
            </a:endParaRPr>
          </a:p>
        </p:txBody>
      </p:sp>
      <p:sp>
        <p:nvSpPr>
          <p:cNvPr id="44035" name="Текст 5"/>
          <p:cNvSpPr>
            <a:spLocks noGrp="1"/>
          </p:cNvSpPr>
          <p:nvPr>
            <p:ph type="body" idx="1"/>
          </p:nvPr>
        </p:nvSpPr>
        <p:spPr>
          <a:xfrm>
            <a:off x="455613" y="1458913"/>
            <a:ext cx="8364537" cy="1236662"/>
          </a:xfr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Создана в 2011 году.</a:t>
            </a:r>
          </a:p>
          <a:p>
            <a:pPr algn="ctr">
              <a:spcBef>
                <a:spcPts val="0"/>
              </a:spcBef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повышение престижа и авторитета социального работника;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-  координация действий ветеранов по передаче опыта работы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действующим специалистам;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- сохранение существующих традиций в учреждениях;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социальной защиты и социального обслуживания населения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Самарской области;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-  оказание помощи ветеранам. </a:t>
            </a:r>
          </a:p>
          <a:p>
            <a:pPr algn="just">
              <a:spcBef>
                <a:spcPts val="0"/>
              </a:spcBef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ОБЪЕДИНЯЕТ: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43 территориальных отделения + ветеранская организация министерства социально-демографической и семейной политики Самарской области</a:t>
            </a:r>
          </a:p>
          <a:p>
            <a:pPr algn="ctr">
              <a:spcBef>
                <a:spcPts val="0"/>
              </a:spcBef>
              <a:defRPr/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Ассоциация объединяет 2595 человек</a:t>
            </a:r>
          </a:p>
        </p:txBody>
      </p:sp>
      <p:sp>
        <p:nvSpPr>
          <p:cNvPr id="44036" name="Текст 7"/>
          <p:cNvSpPr>
            <a:spLocks noGrp="1"/>
          </p:cNvSpPr>
          <p:nvPr>
            <p:ph type="body" sz="half" idx="3"/>
          </p:nvPr>
        </p:nvSpPr>
        <p:spPr>
          <a:xfrm>
            <a:off x="4645025" y="5351463"/>
            <a:ext cx="4041775" cy="1054100"/>
          </a:xfrm>
        </p:spPr>
        <p:txBody>
          <a:bodyPr/>
          <a:lstStyle/>
          <a:p>
            <a:pPr algn="ctr"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1949 (75 %)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работают, находятся на заслуженном отдыхе</a:t>
            </a:r>
          </a:p>
          <a:p>
            <a:pPr algn="ctr">
              <a:defRPr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457200" y="5046663"/>
            <a:ext cx="4040188" cy="131445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646 (25 %) </a:t>
            </a:r>
          </a:p>
          <a:p>
            <a:pPr marL="0" indent="0" algn="ctr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продолжают </a:t>
            </a:r>
          </a:p>
          <a:p>
            <a:pPr marL="0" indent="0" algn="ctr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трудовую деятельность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4341" name="Объект 1"/>
          <p:cNvSpPr>
            <a:spLocks noGrp="1"/>
          </p:cNvSpPr>
          <p:nvPr>
            <p:ph sz="quarter" idx="4"/>
          </p:nvPr>
        </p:nvSpPr>
        <p:spPr>
          <a:xfrm flipV="1">
            <a:off x="4645025" y="6361113"/>
            <a:ext cx="4041775" cy="4445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455613" y="5351463"/>
            <a:ext cx="4041775" cy="12366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572000" y="5351463"/>
            <a:ext cx="4041775" cy="12366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37FE-54F5-43CF-8DE6-30DD584B4D75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499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936625"/>
          </a:xfrm>
        </p:spPr>
        <p:txBody>
          <a:bodyPr/>
          <a:lstStyle/>
          <a:p>
            <a:pPr algn="ctr"/>
            <a:r>
              <a:rPr lang="ru-RU" altLang="ru-RU" sz="2400" b="1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СОЦИО-КУЛЬТУРНАЯ РАБОТА </a:t>
            </a:r>
            <a:br>
              <a:rPr lang="ru-RU" altLang="ru-RU" sz="2400" b="1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ВЕТЕРАНОВ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84313"/>
            <a:ext cx="8229600" cy="936625"/>
          </a:xfr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по области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участием ветеранов </a:t>
            </a:r>
          </a:p>
          <a:p>
            <a:pPr algn="ctr">
              <a:spcBef>
                <a:spcPts val="0"/>
              </a:spcBef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411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276475"/>
            <a:ext cx="3609975" cy="4084638"/>
          </a:xfrm>
        </p:spPr>
        <p:txBody>
          <a:bodyPr/>
          <a:lstStyle/>
          <a:p>
            <a:pPr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 профессиональных праздников, вечеров</a:t>
            </a:r>
          </a:p>
          <a:p>
            <a:pPr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экскурсий;</a:t>
            </a:r>
          </a:p>
          <a:p>
            <a:pPr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спектакля, 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концерта;</a:t>
            </a:r>
          </a:p>
          <a:p>
            <a:pPr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спортивных мероприятия;</a:t>
            </a:r>
          </a:p>
          <a:p>
            <a:pPr>
              <a:spcBef>
                <a:spcPts val="0"/>
              </a:spcBef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 мероприятий волонтерского   </a:t>
            </a:r>
          </a:p>
          <a:p>
            <a:pPr marL="0" indent="0"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движения и другое.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5367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/>
          <a:stretch>
            <a:fillRect/>
          </a:stretch>
        </p:blipFill>
        <p:spPr bwMode="auto">
          <a:xfrm>
            <a:off x="6227763" y="4318000"/>
            <a:ext cx="260508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1" b="9352"/>
          <a:stretch>
            <a:fillRect/>
          </a:stretch>
        </p:blipFill>
        <p:spPr bwMode="auto">
          <a:xfrm>
            <a:off x="3201988" y="3790950"/>
            <a:ext cx="28860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2257425"/>
            <a:ext cx="2921000" cy="19462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37FE-54F5-43CF-8DE6-30DD584B4D75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14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496888"/>
            <a:ext cx="8229600" cy="844550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ВЕТЕРАНАМ </a:t>
            </a:r>
            <a:br>
              <a:rPr lang="ru-RU" altLang="ru-RU" sz="2400" b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СЛУЖБЫ В 2021 ГОДУ</a:t>
            </a:r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4040188" cy="654050"/>
          </a:xfrm>
        </p:spPr>
        <p:txBody>
          <a:bodyPr/>
          <a:lstStyle/>
          <a:p>
            <a:pPr algn="ctr"/>
            <a:r>
              <a:rPr lang="ru-RU" altLang="ru-RU" sz="2000" smtClean="0"/>
              <a:t>СОЦИАЛЬНАЯ ПОМОЩЬ:</a:t>
            </a:r>
          </a:p>
        </p:txBody>
      </p:sp>
      <p:sp>
        <p:nvSpPr>
          <p:cNvPr id="16388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341438"/>
            <a:ext cx="4041775" cy="654050"/>
          </a:xfrm>
        </p:spPr>
        <p:txBody>
          <a:bodyPr/>
          <a:lstStyle/>
          <a:p>
            <a:pPr algn="ctr"/>
            <a:r>
              <a:rPr lang="ru-RU" altLang="ru-RU" sz="2000" smtClean="0"/>
              <a:t>БЫТОВАЯ ПОМОЩЬ: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341438"/>
            <a:ext cx="4187825" cy="5256212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Wingdings 2" panose="05020102010507070707" pitchFamily="18" charset="2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 ветеранов находятся на надомном обслуживании;</a:t>
            </a:r>
          </a:p>
          <a:p>
            <a:pPr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человек оздоровились в реабилитационных отделениях Комплексных центров социального обслуживания;</a:t>
            </a:r>
          </a:p>
          <a:p>
            <a:pPr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ветеранов воспользовались услугами отделения дневного пребывания;</a:t>
            </a:r>
          </a:p>
          <a:p>
            <a:pPr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ветеранов обеспечены путевками на санаторно-курортное лечение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92663" y="1341438"/>
            <a:ext cx="4041775" cy="5256212"/>
          </a:xfrm>
          <a:ln>
            <a:solidFill>
              <a:srgbClr val="0070C0"/>
            </a:solidFill>
          </a:ln>
        </p:spPr>
        <p:txBody>
          <a:bodyPr/>
          <a:lstStyle/>
          <a:p>
            <a:pPr>
              <a:buClr>
                <a:schemeClr val="tx2">
                  <a:lumMod val="50000"/>
                </a:schemeClr>
              </a:buClr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>
                  <a:lumMod val="50000"/>
                </a:schemeClr>
              </a:buClr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 человек получили помощь по уборке по дому, легкому бытовому ремонту</a:t>
            </a:r>
          </a:p>
          <a:p>
            <a:pPr>
              <a:buClr>
                <a:schemeClr val="tx2">
                  <a:lumMod val="50000"/>
                </a:schemeClr>
              </a:buCl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ветеранам предоставлены транспортные услуги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pic>
        <p:nvPicPr>
          <p:cNvPr id="16391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003675"/>
            <a:ext cx="33274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37FE-54F5-43CF-8DE6-30DD584B4D75}" type="slidenum">
              <a:rPr lang="ru-RU" altLang="ru-RU" smtClean="0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59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688082" y="764704"/>
            <a:ext cx="7766248" cy="936104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СТРУКТУРА РАСХОДОВ </a:t>
            </a:r>
            <a:br>
              <a:rPr lang="ru-RU" altLang="ru-RU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ЧЛЕНСКИХ ВЗНОСОВ В 2021 ГОДУ</a:t>
            </a:r>
          </a:p>
        </p:txBody>
      </p:sp>
      <p:graphicFrame>
        <p:nvGraphicFramePr>
          <p:cNvPr id="7172" name="Объект 5"/>
          <p:cNvGraphicFramePr>
            <a:graphicFrameLocks noGrp="1"/>
          </p:cNvGraphicFramePr>
          <p:nvPr>
            <p:ph idx="1"/>
          </p:nvPr>
        </p:nvGraphicFramePr>
        <p:xfrm>
          <a:off x="576263" y="1935163"/>
          <a:ext cx="7989887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3" imgW="8376630" imgH="4602879" progId="Excel.Chart.8">
                  <p:embed/>
                </p:oleObj>
              </mc:Choice>
              <mc:Fallback>
                <p:oleObj r:id="rId3" imgW="8376630" imgH="460287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1935163"/>
                        <a:ext cx="7989887" cy="438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70B0DF2-0F93-4C66-802D-212F97DE932D}" type="slidenum">
              <a:rPr lang="ru-RU" altLang="ru-RU" sz="1200" smtClean="0">
                <a:solidFill>
                  <a:srgbClr val="7F7F7F"/>
                </a:solidFill>
                <a:latin typeface="Courier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27</a:t>
            </a:fld>
            <a:endParaRPr lang="ru-RU" altLang="ru-RU" sz="1200" smtClean="0">
              <a:solidFill>
                <a:srgbClr val="7F7F7F"/>
              </a:solidFill>
              <a:latin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6287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595922" y="764704"/>
            <a:ext cx="7766248" cy="936104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СТРУКТУРА ОКАЗАНИЯ </a:t>
            </a:r>
            <a:br>
              <a:rPr lang="ru-RU" altLang="ru-RU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МАТЕРИАЛЬНОЙ ПОМОЩИ В 2021 ГОДУ</a:t>
            </a:r>
          </a:p>
        </p:txBody>
      </p:sp>
      <p:graphicFrame>
        <p:nvGraphicFramePr>
          <p:cNvPr id="8196" name="Объект 5"/>
          <p:cNvGraphicFramePr>
            <a:graphicFrameLocks noGrp="1"/>
          </p:cNvGraphicFramePr>
          <p:nvPr>
            <p:ph idx="1"/>
          </p:nvPr>
        </p:nvGraphicFramePr>
        <p:xfrm>
          <a:off x="576263" y="1935163"/>
          <a:ext cx="7989887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r:id="rId3" imgW="8376630" imgH="4602879" progId="Excel.Chart.8">
                  <p:embed/>
                </p:oleObj>
              </mc:Choice>
              <mc:Fallback>
                <p:oleObj r:id="rId3" imgW="8376630" imgH="460287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1935163"/>
                        <a:ext cx="7989887" cy="438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930AA57-D79C-4CC9-A42F-4F7B7DDB0C16}" type="slidenum">
              <a:rPr lang="ru-RU" altLang="ru-RU" sz="1200" smtClean="0">
                <a:solidFill>
                  <a:srgbClr val="7F7F7F"/>
                </a:solidFill>
                <a:latin typeface="Courier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28</a:t>
            </a:fld>
            <a:endParaRPr lang="ru-RU" altLang="ru-RU" sz="1200" smtClean="0">
              <a:solidFill>
                <a:srgbClr val="7F7F7F"/>
              </a:solidFill>
              <a:latin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1278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67544" y="454088"/>
            <a:ext cx="8229600" cy="708025"/>
          </a:xfrm>
        </p:spPr>
        <p:txBody>
          <a:bodyPr/>
          <a:lstStyle/>
          <a:p>
            <a:pPr algn="ctr"/>
            <a:r>
              <a:rPr lang="en-US" altLang="ru-RU" sz="280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COVID-19</a:t>
            </a:r>
            <a:r>
              <a:rPr lang="ru-RU" altLang="ru-RU" sz="280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: ДОПОЛНИТЕЛЬНЫЕ МЕРЫ СОЦИАЛЬНОЙ ПОДДЕРЖКИ 2020-2022 годы 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647930395"/>
              </p:ext>
            </p:extLst>
          </p:nvPr>
        </p:nvGraphicFramePr>
        <p:xfrm>
          <a:off x="152810" y="1123835"/>
          <a:ext cx="5700176" cy="5630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5054"/>
                <a:gridCol w="1152128"/>
                <a:gridCol w="1352994"/>
              </a:tblGrid>
              <a:tr h="79519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Меры </a:t>
                      </a:r>
                      <a:r>
                        <a:rPr lang="ru-RU" sz="1600" dirty="0" err="1" smtClean="0"/>
                        <a:t>соцподдержки</a:t>
                      </a:r>
                      <a:endParaRPr lang="ru-RU" sz="1600" dirty="0"/>
                    </a:p>
                  </a:txBody>
                  <a:tcPr marL="91413" marR="91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Кол-во</a:t>
                      </a:r>
                      <a:endParaRPr lang="ru-RU" sz="1600" dirty="0"/>
                    </a:p>
                  </a:txBody>
                  <a:tcPr marL="91413" marR="91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Сумма (руб.)</a:t>
                      </a:r>
                      <a:endParaRPr lang="ru-RU" sz="1600" dirty="0"/>
                    </a:p>
                  </a:txBody>
                  <a:tcPr marL="91413" marR="91413"/>
                </a:tc>
              </a:tr>
              <a:tr h="1365312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Освобождены от уплаты членских профсоюзных  взносов с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дополнительных выплат стимулирующего характера за особые условия труда и дополнительную нагрузку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800" b="1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smtClean="0">
                          <a:latin typeface="Times New Roman" pitchFamily="18" charset="0"/>
                          <a:cs typeface="Times New Roman" pitchFamily="18" charset="0"/>
                        </a:rPr>
                        <a:t>385 </a:t>
                      </a:r>
                      <a:endParaRPr lang="en-US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13" marR="91413"/>
                </a:tc>
              </a:tr>
              <a:tr h="591261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Закуплены и розданы защитные маски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15 000 шт.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 тыс.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</a:tr>
              <a:tr h="844659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Оказана единовременная материальная помощь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2 617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млн.</a:t>
                      </a:r>
                    </a:p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77 </a:t>
                      </a:r>
                      <a:r>
                        <a:rPr lang="ru-RU" sz="18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тыс.руб</a:t>
                      </a: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</a:tr>
              <a:tr h="717960">
                <a:tc>
                  <a:txBody>
                    <a:bodyPr/>
                    <a:lstStyle/>
                    <a:p>
                      <a:pPr algn="l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Закуплено и роздано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бесконтактных термометров</a:t>
                      </a:r>
                    </a:p>
                    <a:p>
                      <a:pPr algn="l"/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 шт.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 тыс.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</a:tr>
              <a:tr h="1109797">
                <a:tc gridSpan="3">
                  <a:txBody>
                    <a:bodyPr/>
                    <a:lstStyle/>
                    <a:p>
                      <a:pPr algn="l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Проводился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еженедельный мониторинг уровня заболеваемости и вакцинации среди работников учреждений и организаций социального обслуживания 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/>
                </a:tc>
              </a:tr>
            </a:tbl>
          </a:graphicData>
        </a:graphic>
      </p:graphicFrame>
      <p:pic>
        <p:nvPicPr>
          <p:cNvPr id="18463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7" y="1399402"/>
            <a:ext cx="2880320" cy="273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6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4373541"/>
            <a:ext cx="2880319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37FE-54F5-43CF-8DE6-30DD584B4D75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93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9170" y="806731"/>
            <a:ext cx="8305800" cy="1143000"/>
          </a:xfrm>
          <a:extLst/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ЧИСЛЕННОСТЬ ЧЛЕНОВ ПРОФСОЮЗА СОЦЗАЩИТЫ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64146" y="2592548"/>
            <a:ext cx="72728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Работающие  члены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профсоюза</a:t>
            </a:r>
          </a:p>
        </p:txBody>
      </p:sp>
      <p:sp>
        <p:nvSpPr>
          <p:cNvPr id="8" name="Shape 7"/>
          <p:cNvSpPr/>
          <p:nvPr/>
        </p:nvSpPr>
        <p:spPr>
          <a:xfrm rot="20797012">
            <a:off x="281400" y="2989883"/>
            <a:ext cx="2476577" cy="177166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Shape 8"/>
          <p:cNvSpPr/>
          <p:nvPr/>
        </p:nvSpPr>
        <p:spPr>
          <a:xfrm rot="21355566">
            <a:off x="4965314" y="2873343"/>
            <a:ext cx="2463800" cy="1989138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Овал 10"/>
          <p:cNvSpPr/>
          <p:nvPr/>
        </p:nvSpPr>
        <p:spPr>
          <a:xfrm>
            <a:off x="2093370" y="3057098"/>
            <a:ext cx="319088" cy="3190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Овал 11"/>
          <p:cNvSpPr/>
          <p:nvPr/>
        </p:nvSpPr>
        <p:spPr>
          <a:xfrm>
            <a:off x="6772986" y="3178454"/>
            <a:ext cx="319088" cy="3190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5102061" y="1327147"/>
            <a:ext cx="3660938" cy="1261884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2021 год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17 311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членов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профсоюза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231 ППО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727539" y="1327147"/>
            <a:ext cx="3600986" cy="1261884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2005 год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4 385 членов профсоюза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57 ППО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5884553" y="3939648"/>
            <a:ext cx="32242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15 362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члена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профсоюза</a:t>
            </a:r>
          </a:p>
          <a:p>
            <a:pPr eaLnBrk="1" hangingPunct="1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16 614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работающих</a:t>
            </a:r>
          </a:p>
          <a:p>
            <a:pPr eaLnBrk="1" hangingPunct="1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учреждениях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374639" y="3867913"/>
            <a:ext cx="3241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4 145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членов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профсоюза</a:t>
            </a:r>
          </a:p>
          <a:p>
            <a:pPr eaLnBrk="1" hangingPunct="1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16 096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работающих </a:t>
            </a:r>
          </a:p>
          <a:p>
            <a:pPr eaLnBrk="1" hangingPunct="1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учреждениях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2461424" y="3121479"/>
            <a:ext cx="1173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25,7%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7308304" y="3107015"/>
            <a:ext cx="125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92,5%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2335157" y="4777047"/>
            <a:ext cx="53646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Неработающие пенсионеры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7034544" y="6253771"/>
            <a:ext cx="1986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1949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" name="Shape 20"/>
          <p:cNvSpPr/>
          <p:nvPr/>
        </p:nvSpPr>
        <p:spPr>
          <a:xfrm>
            <a:off x="946691" y="5279990"/>
            <a:ext cx="2254250" cy="1570038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Овал 21"/>
          <p:cNvSpPr/>
          <p:nvPr/>
        </p:nvSpPr>
        <p:spPr>
          <a:xfrm>
            <a:off x="2701327" y="5523982"/>
            <a:ext cx="319088" cy="31908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Shape 22"/>
          <p:cNvSpPr/>
          <p:nvPr/>
        </p:nvSpPr>
        <p:spPr>
          <a:xfrm rot="21434722">
            <a:off x="5657283" y="5279887"/>
            <a:ext cx="2282194" cy="153365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Овал 23"/>
          <p:cNvSpPr/>
          <p:nvPr/>
        </p:nvSpPr>
        <p:spPr>
          <a:xfrm>
            <a:off x="7496659" y="5431217"/>
            <a:ext cx="275116" cy="3020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1566800" y="6239483"/>
            <a:ext cx="1944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240 человек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1680202" y="982514"/>
            <a:ext cx="52197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Всего членов профсоюза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076D-F4C3-42DE-A8D9-36523C01851A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5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Заголовок 6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420688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360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ПРЕМИРОВАНИЕ ПРОФАКТИВА</a:t>
            </a:r>
            <a:endParaRPr lang="ru-RU" sz="3600" b="1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23928" y="1948420"/>
            <a:ext cx="5328592" cy="3168351"/>
          </a:xfrm>
          <a:extLst/>
        </p:spPr>
        <p:txBody>
          <a:bodyPr rtlCol="0"/>
          <a:lstStyle/>
          <a:p>
            <a:pPr lvl="1"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премирование профактива</a:t>
            </a:r>
          </a:p>
          <a:p>
            <a:pPr lvl="1"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28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НАПРАВЛЕНО</a:t>
            </a:r>
          </a:p>
          <a:p>
            <a:pPr lvl="1"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690 </a:t>
            </a:r>
            <a:r>
              <a:rPr lang="ru-RU" sz="2800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8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3" name="Объект 11"/>
          <p:cNvSpPr>
            <a:spLocks noGrp="1"/>
          </p:cNvSpPr>
          <p:nvPr>
            <p:ph sz="quarter" idx="2"/>
          </p:nvPr>
        </p:nvSpPr>
        <p:spPr>
          <a:xfrm>
            <a:off x="5148263" y="5013325"/>
            <a:ext cx="144462" cy="144463"/>
          </a:xfrm>
        </p:spPr>
        <p:txBody>
          <a:bodyPr>
            <a:normAutofit fontScale="25000" lnSpcReduction="20000"/>
          </a:bodyPr>
          <a:lstStyle/>
          <a:p>
            <a:pPr marL="0" indent="0" algn="ctr" eaLnBrk="1" hangingPunct="1">
              <a:buClrTx/>
              <a:buSzTx/>
              <a:buFont typeface="Wingdings 2" pitchFamily="18" charset="2"/>
              <a:buNone/>
              <a:defRPr/>
            </a:pPr>
            <a:r>
              <a:rPr lang="ru-RU" altLang="ru-RU" sz="320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ru-RU" b="1" dirty="0" smtClean="0">
              <a:solidFill>
                <a:srgbClr val="A20000"/>
              </a:solidFill>
            </a:endParaRPr>
          </a:p>
        </p:txBody>
      </p:sp>
      <p:pic>
        <p:nvPicPr>
          <p:cNvPr id="9221" name="Picture 2" descr="C:\Users\SkorbenkoEE\Desktop\На сайт\премирование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844675"/>
            <a:ext cx="32385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D6C43-E0DB-4CDC-A12A-C17673580C6D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0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9788" y="765175"/>
            <a:ext cx="2274887" cy="1368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>
          <a:xfrm>
            <a:off x="539750" y="3357563"/>
            <a:ext cx="4248150" cy="2663825"/>
          </a:xfrm>
          <a:ln w="0" cap="sq">
            <a:solidFill>
              <a:schemeClr val="bg1">
                <a:alpha val="0"/>
              </a:schemeClr>
            </a:solidFill>
            <a:prstDash val="sysDot"/>
          </a:ln>
        </p:spPr>
        <p:txBody>
          <a:bodyPr rtlCol="0">
            <a:normAutofit/>
          </a:bodyPr>
          <a:lstStyle/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1 июня 2022 г</a:t>
            </a: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Макси</a:t>
            </a: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мальный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размер беспроцентного займа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50,0 </a:t>
            </a:r>
            <a:r>
              <a:rPr lang="ru-RU" sz="2800" b="1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4787900" y="549275"/>
            <a:ext cx="3822700" cy="4895850"/>
          </a:xfrm>
        </p:spPr>
        <p:txBody>
          <a:bodyPr rtlCol="0">
            <a:normAutofit/>
          </a:bodyPr>
          <a:lstStyle/>
          <a:p>
            <a:pPr marL="46037" indent="0" algn="ctr">
              <a:buClrTx/>
              <a:buSzTx/>
              <a:buFont typeface="Georgia" panose="02040502050405020303" pitchFamily="18" charset="0"/>
              <a:buNone/>
              <a:defRPr/>
            </a:pP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" indent="0" algn="ctr">
              <a:buClrTx/>
              <a:buSzTx/>
              <a:buFont typeface="Georgia" panose="02040502050405020303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2021 году</a:t>
            </a:r>
          </a:p>
          <a:p>
            <a:pPr marL="46037" indent="0" algn="ctr">
              <a:buClrTx/>
              <a:buSzTx/>
              <a:buFont typeface="Georgia" panose="02040502050405020303" pitchFamily="18" charset="0"/>
              <a:buNone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 беспроцентны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Tx/>
              <a:buSzTx/>
              <a:buFont typeface="Wingdings 2" pitchFamily="18" charset="2"/>
              <a:buNone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около </a:t>
            </a:r>
          </a:p>
          <a:p>
            <a:pPr marL="0" indent="0" algn="ctr">
              <a:buClrTx/>
              <a:buSzTx/>
              <a:buFont typeface="Wingdings 2" pitchFamily="18" charset="2"/>
              <a:buNone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  <a:p>
            <a:pPr marL="3600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endParaRPr lang="ru-RU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EE7AA9D-2D43-4BBB-A21C-0549FECF65E9}" type="slidenum">
              <a:rPr lang="ru-RU" altLang="ru-RU" sz="1200" smtClean="0">
                <a:solidFill>
                  <a:srgbClr val="7F7F7F"/>
                </a:solidFill>
                <a:latin typeface="Courier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31</a:t>
            </a:fld>
            <a:endParaRPr lang="ru-RU" altLang="ru-RU" sz="1200" smtClean="0">
              <a:solidFill>
                <a:srgbClr val="7F7F7F"/>
              </a:solidFill>
              <a:latin typeface="Courier"/>
            </a:endParaRP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39" y="775487"/>
            <a:ext cx="3240087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30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691680" y="1988840"/>
            <a:ext cx="6275040" cy="3369443"/>
          </a:xfrm>
        </p:spPr>
        <p:txBody>
          <a:bodyPr/>
          <a:lstStyle/>
          <a:p>
            <a:pPr algn="ctr"/>
            <a:r>
              <a:rPr lang="ru-RU" sz="4800" i="1" smtClean="0"/>
              <a:t>БЛАГОДАРЮ </a:t>
            </a:r>
          </a:p>
          <a:p>
            <a:pPr algn="ctr"/>
            <a:r>
              <a:rPr lang="ru-RU" sz="4800" i="1" smtClean="0"/>
              <a:t>ЗА </a:t>
            </a:r>
            <a:r>
              <a:rPr lang="ru-RU" sz="4800" i="1" dirty="0" smtClean="0"/>
              <a:t>ВНИМАНИЕ!</a:t>
            </a:r>
            <a:endParaRPr lang="ru-RU" sz="4800" i="1" dirty="0"/>
          </a:p>
        </p:txBody>
      </p:sp>
      <p:pic>
        <p:nvPicPr>
          <p:cNvPr id="7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14414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37FE-54F5-43CF-8DE6-30DD584B4D75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67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ПРОФСОЮЗНОЕ ЧЛЕНСТВО СРЕДИ РАБОТАЮЩИХ </a:t>
            </a:r>
            <a:br>
              <a:rPr lang="ru-RU" sz="16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ОРГАНИЗАЦИЯХ И УЧРЕЖДЕНИЯХ СОЦИАЛЬНОЙ ЗАЩИТЫ И СОЦИАЛЬНОГО ОБСЛУЖИВАНИЯ НАСЕЛЕНИЯ</a:t>
            </a:r>
            <a:br>
              <a:rPr lang="ru-RU" sz="16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5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4871373"/>
              </p:ext>
            </p:extLst>
          </p:nvPr>
        </p:nvGraphicFramePr>
        <p:xfrm>
          <a:off x="755576" y="1925407"/>
          <a:ext cx="8208912" cy="4606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639" y="3266982"/>
            <a:ext cx="2437088" cy="15774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447" y="3283652"/>
            <a:ext cx="768163" cy="8047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3096" y="1925407"/>
            <a:ext cx="244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3497A-64CC-4A0B-88E7-E38C7C3522B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4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061445483"/>
              </p:ext>
            </p:extLst>
          </p:nvPr>
        </p:nvGraphicFramePr>
        <p:xfrm>
          <a:off x="395536" y="1846763"/>
          <a:ext cx="4112196" cy="427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sz="quarter" idx="4"/>
          </p:nvPr>
        </p:nvGraphicFramePr>
        <p:xfrm>
          <a:off x="5102225" y="1846763"/>
          <a:ext cx="4041775" cy="428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Заголовок 3"/>
          <p:cNvSpPr txBox="1">
            <a:spLocks/>
          </p:cNvSpPr>
          <p:nvPr/>
        </p:nvSpPr>
        <p:spPr>
          <a:xfrm>
            <a:off x="755576" y="7391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численности членов профсоюза 2020-2021 год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4"/>
          <p:cNvSpPr txBox="1">
            <a:spLocks/>
          </p:cNvSpPr>
          <p:nvPr/>
        </p:nvSpPr>
        <p:spPr>
          <a:xfrm>
            <a:off x="607227" y="790797"/>
            <a:ext cx="4040188" cy="9781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accent1"/>
                </a:solidFill>
              </a:rPr>
              <a:t>Количество работающих в организациях и учреждениях, где созданы ППО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5" name="Текст 6"/>
          <p:cNvSpPr txBox="1">
            <a:spLocks/>
          </p:cNvSpPr>
          <p:nvPr/>
        </p:nvSpPr>
        <p:spPr>
          <a:xfrm>
            <a:off x="5091750" y="908720"/>
            <a:ext cx="4041775" cy="1050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accent1"/>
                </a:solidFill>
              </a:rPr>
              <a:t>Количество членов профсоюза, работающих в этих учреждениях и организациях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68016" y="606103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&lt; </a:t>
            </a:r>
            <a:r>
              <a:rPr lang="ru-RU" b="1" dirty="0" smtClean="0"/>
              <a:t>на 745 чел.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364088" y="606103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&lt; </a:t>
            </a:r>
            <a:r>
              <a:rPr lang="ru-RU" b="1" dirty="0" smtClean="0"/>
              <a:t>на 625 чел.</a:t>
            </a:r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37FE-54F5-43CF-8DE6-30DD584B4D75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3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5500688" y="428625"/>
            <a:ext cx="2643187" cy="13128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ru-RU" sz="2400" b="1">
              <a:solidFill>
                <a:srgbClr val="0070C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34"/>
              <a:ea typeface="Microsoft YaHei" pitchFamily="2"/>
              <a:cs typeface="Microsoft YaHei" pitchFamily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2800" b="1">
                <a:solidFill>
                  <a:srgbClr val="0070C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Microsoft YaHei" pitchFamily="2"/>
                <a:cs typeface="Microsoft YaHei" pitchFamily="2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ru-RU" sz="2800" b="1">
              <a:solidFill>
                <a:srgbClr val="0070C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395288" y="2193925"/>
            <a:ext cx="1881187" cy="73977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           ГУСЗН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3317875" y="1306513"/>
            <a:ext cx="1838325" cy="7683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2000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100% </a:t>
            </a:r>
            <a:r>
              <a:rPr lang="ru-RU" sz="1200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охват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1200" b="1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профчленством</a:t>
            </a:r>
            <a:endParaRPr lang="ru-RU" sz="1200" b="1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387725" y="3033713"/>
            <a:ext cx="1771650" cy="8270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94,9% </a:t>
            </a:r>
            <a:r>
              <a:rPr lang="ru-RU" sz="1200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охват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1200" b="1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профчленством</a:t>
            </a:r>
            <a:endParaRPr lang="ru-RU" sz="1200" b="1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3330575" y="5929313"/>
            <a:ext cx="1828800" cy="7254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77,1%</a:t>
            </a:r>
            <a:r>
              <a:rPr lang="ru-RU" sz="2000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1200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охват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1200" b="1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профчленством</a:t>
            </a:r>
            <a:endParaRPr lang="ru-RU" sz="1200" b="1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3340100" y="2233613"/>
            <a:ext cx="1828800" cy="7207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2000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97,4% </a:t>
            </a:r>
            <a:r>
              <a:rPr lang="ru-RU" sz="1200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охват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1200" b="1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профчленством</a:t>
            </a:r>
            <a:endParaRPr lang="ru-RU" sz="1200" b="1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395289" y="3070225"/>
            <a:ext cx="1905000" cy="71755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            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Пансионаты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95288" y="4003675"/>
            <a:ext cx="1933575" cy="71596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          КЦСОН</a:t>
            </a:r>
          </a:p>
        </p:txBody>
      </p:sp>
      <p:sp>
        <p:nvSpPr>
          <p:cNvPr id="32778" name="Полилиния 10"/>
          <p:cNvSpPr>
            <a:spLocks/>
          </p:cNvSpPr>
          <p:nvPr/>
        </p:nvSpPr>
        <p:spPr bwMode="auto">
          <a:xfrm>
            <a:off x="5602288" y="1428750"/>
            <a:ext cx="212725" cy="5203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0 60000 65536"/>
              <a:gd name="T16" fmla="*/ 5898240 60000 65536"/>
              <a:gd name="T17" fmla="*/ 11796480 60000 65536"/>
              <a:gd name="T18" fmla="*/ 17694720 60000 65536"/>
              <a:gd name="T19" fmla="*/ 17694720 60000 65536"/>
              <a:gd name="T20" fmla="*/ 17694720 60000 65536"/>
              <a:gd name="T21" fmla="*/ 0 w 21600"/>
              <a:gd name="T22" fmla="*/ 244 h 21600"/>
              <a:gd name="T23" fmla="*/ 7800 w 21600"/>
              <a:gd name="T24" fmla="*/ 21356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0"/>
                </a:moveTo>
                <a:cubicBezTo>
                  <a:pt x="5400" y="0"/>
                  <a:pt x="10800" y="391"/>
                  <a:pt x="10800" y="781"/>
                </a:cubicBezTo>
                <a:lnTo>
                  <a:pt x="10800" y="10019"/>
                </a:lnTo>
                <a:cubicBezTo>
                  <a:pt x="10800" y="10410"/>
                  <a:pt x="16200" y="10800"/>
                  <a:pt x="21600" y="10800"/>
                </a:cubicBezTo>
                <a:cubicBezTo>
                  <a:pt x="16200" y="10800"/>
                  <a:pt x="10800" y="11191"/>
                  <a:pt x="10800" y="11581"/>
                </a:cubicBezTo>
                <a:lnTo>
                  <a:pt x="10800" y="20819"/>
                </a:lnTo>
                <a:cubicBezTo>
                  <a:pt x="10800" y="21210"/>
                  <a:pt x="5400" y="21600"/>
                  <a:pt x="0" y="21600"/>
                </a:cubicBezTo>
              </a:path>
            </a:pathLst>
          </a:custGeom>
          <a:noFill/>
          <a:ln w="38160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dist="23040" dir="5400000" algn="tl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2779" name="Полилиния 11"/>
          <p:cNvSpPr>
            <a:spLocks/>
          </p:cNvSpPr>
          <p:nvPr/>
        </p:nvSpPr>
        <p:spPr bwMode="auto">
          <a:xfrm>
            <a:off x="6059488" y="2532063"/>
            <a:ext cx="2520950" cy="24574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gradFill rotWithShape="0">
            <a:gsLst>
              <a:gs pos="0">
                <a:srgbClr val="C9B5E8"/>
              </a:gs>
              <a:gs pos="100000">
                <a:srgbClr val="F0EAF9"/>
              </a:gs>
            </a:gsLst>
            <a:lin ang="16200000"/>
          </a:gradFill>
          <a:ln w="9360">
            <a:solidFill>
              <a:srgbClr val="7D60A0"/>
            </a:solidFill>
            <a:miter lim="800000"/>
            <a:headEnd/>
            <a:tailEnd/>
          </a:ln>
          <a:effectLst>
            <a:outerShdw dist="20160" dir="5400000" algn="tl" rotWithShape="0">
              <a:srgbClr val="000000">
                <a:alpha val="37999"/>
              </a:srgbClr>
            </a:outerShdw>
          </a:effectLst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000000"/>
              </a:solidFill>
              <a:latin typeface="Franklin Gothic Book" pitchFamily="34" charset="0"/>
              <a:ea typeface="Microsoft YaHei" pitchFamily="34" charset="-122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000000"/>
              </a:solidFill>
              <a:latin typeface="Franklin Gothic Book" pitchFamily="34" charset="0"/>
              <a:ea typeface="Microsoft YaHei" pitchFamily="34" charset="-122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0000"/>
                </a:solidFill>
                <a:latin typeface="Franklin Gothic Book" pitchFamily="34" charset="0"/>
                <a:ea typeface="Microsoft YaHei" pitchFamily="34" charset="-122"/>
              </a:rPr>
              <a:t>Областной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0000"/>
                </a:solidFill>
                <a:latin typeface="Franklin Gothic Book" pitchFamily="34" charset="0"/>
                <a:ea typeface="Microsoft YaHei" pitchFamily="34" charset="-122"/>
              </a:rPr>
              <a:t>Профсоюз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92,5</a:t>
            </a:r>
            <a:r>
              <a:rPr lang="ru-RU" sz="2800" b="1" dirty="0">
                <a:solidFill>
                  <a:srgbClr val="000000"/>
                </a:solidFill>
                <a:latin typeface="Franklin Gothic Book" pitchFamily="34" charset="0"/>
                <a:ea typeface="Microsoft YaHei" pitchFamily="34" charset="-122"/>
              </a:rPr>
              <a:t>%</a:t>
            </a:r>
          </a:p>
        </p:txBody>
      </p:sp>
      <p:pic>
        <p:nvPicPr>
          <p:cNvPr id="32780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68638"/>
            <a:ext cx="576262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Полилиния 17"/>
          <p:cNvSpPr>
            <a:spLocks/>
          </p:cNvSpPr>
          <p:nvPr/>
        </p:nvSpPr>
        <p:spPr bwMode="auto">
          <a:xfrm>
            <a:off x="285750" y="204788"/>
            <a:ext cx="8572500" cy="1557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84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60" y="2667794"/>
            <a:ext cx="1016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6" name="Полилиния 21"/>
          <p:cNvSpPr>
            <a:spLocks/>
          </p:cNvSpPr>
          <p:nvPr/>
        </p:nvSpPr>
        <p:spPr bwMode="auto">
          <a:xfrm>
            <a:off x="7010400" y="647700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395289" y="5919788"/>
            <a:ext cx="1943100" cy="75088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t>   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t>Учреждения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t> службы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 семьи</a:t>
            </a:r>
            <a:endParaRPr lang="ru-RU" b="1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               </a:t>
            </a:r>
          </a:p>
        </p:txBody>
      </p:sp>
      <p:sp>
        <p:nvSpPr>
          <p:cNvPr id="32788" name="Полилиния 23"/>
          <p:cNvSpPr>
            <a:spLocks/>
          </p:cNvSpPr>
          <p:nvPr/>
        </p:nvSpPr>
        <p:spPr bwMode="auto">
          <a:xfrm>
            <a:off x="2281238" y="1357313"/>
            <a:ext cx="1022350" cy="6667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5400 h 21600"/>
              <a:gd name="T14" fmla="*/ 18123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5400"/>
                </a:moveTo>
                <a:lnTo>
                  <a:pt x="14647" y="5400"/>
                </a:lnTo>
                <a:lnTo>
                  <a:pt x="14647" y="0"/>
                </a:lnTo>
                <a:lnTo>
                  <a:pt x="21600" y="10800"/>
                </a:lnTo>
                <a:lnTo>
                  <a:pt x="14647" y="21600"/>
                </a:lnTo>
                <a:lnTo>
                  <a:pt x="14647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2789" name="Полилиния 24"/>
          <p:cNvSpPr>
            <a:spLocks/>
          </p:cNvSpPr>
          <p:nvPr/>
        </p:nvSpPr>
        <p:spPr bwMode="auto">
          <a:xfrm>
            <a:off x="2281238" y="2233613"/>
            <a:ext cx="1049337" cy="7048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5400 h 21600"/>
              <a:gd name="T14" fmla="*/ 18123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5400"/>
                </a:moveTo>
                <a:lnTo>
                  <a:pt x="14647" y="5400"/>
                </a:lnTo>
                <a:lnTo>
                  <a:pt x="14647" y="0"/>
                </a:lnTo>
                <a:lnTo>
                  <a:pt x="21600" y="10800"/>
                </a:lnTo>
                <a:lnTo>
                  <a:pt x="14647" y="21600"/>
                </a:lnTo>
                <a:lnTo>
                  <a:pt x="14647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2790" name="Полилиния 25"/>
          <p:cNvSpPr>
            <a:spLocks/>
          </p:cNvSpPr>
          <p:nvPr/>
        </p:nvSpPr>
        <p:spPr bwMode="auto">
          <a:xfrm>
            <a:off x="2300288" y="3097213"/>
            <a:ext cx="1106487" cy="6635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5400 h 21600"/>
              <a:gd name="T14" fmla="*/ 18123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5400"/>
                </a:moveTo>
                <a:lnTo>
                  <a:pt x="14647" y="5400"/>
                </a:lnTo>
                <a:lnTo>
                  <a:pt x="14647" y="0"/>
                </a:lnTo>
                <a:lnTo>
                  <a:pt x="21600" y="10800"/>
                </a:lnTo>
                <a:lnTo>
                  <a:pt x="14647" y="21600"/>
                </a:lnTo>
                <a:lnTo>
                  <a:pt x="14647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2791" name="Полилиния 26"/>
          <p:cNvSpPr>
            <a:spLocks/>
          </p:cNvSpPr>
          <p:nvPr/>
        </p:nvSpPr>
        <p:spPr bwMode="auto">
          <a:xfrm>
            <a:off x="2368550" y="5024438"/>
            <a:ext cx="992188" cy="652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5400 h 21600"/>
              <a:gd name="T14" fmla="*/ 18123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5400"/>
                </a:moveTo>
                <a:lnTo>
                  <a:pt x="14647" y="5400"/>
                </a:lnTo>
                <a:lnTo>
                  <a:pt x="14647" y="0"/>
                </a:lnTo>
                <a:lnTo>
                  <a:pt x="21600" y="10800"/>
                </a:lnTo>
                <a:lnTo>
                  <a:pt x="14647" y="21600"/>
                </a:lnTo>
                <a:lnTo>
                  <a:pt x="14647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2792" name="Полилиния 27"/>
          <p:cNvSpPr>
            <a:spLocks/>
          </p:cNvSpPr>
          <p:nvPr/>
        </p:nvSpPr>
        <p:spPr bwMode="auto">
          <a:xfrm>
            <a:off x="2328863" y="3994150"/>
            <a:ext cx="1011237" cy="6508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5400 h 21600"/>
              <a:gd name="T14" fmla="*/ 18123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5400"/>
                </a:moveTo>
                <a:lnTo>
                  <a:pt x="14647" y="5400"/>
                </a:lnTo>
                <a:lnTo>
                  <a:pt x="14647" y="0"/>
                </a:lnTo>
                <a:lnTo>
                  <a:pt x="21600" y="10800"/>
                </a:lnTo>
                <a:lnTo>
                  <a:pt x="14647" y="21600"/>
                </a:lnTo>
                <a:lnTo>
                  <a:pt x="14647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3340100" y="3932238"/>
            <a:ext cx="1819275" cy="787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80,3% </a:t>
            </a:r>
            <a:r>
              <a:rPr lang="ru-RU" sz="1200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охват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1200" b="1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профчленством</a:t>
            </a:r>
            <a:endParaRPr lang="ru-RU" sz="1200" b="1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32794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6192838"/>
            <a:ext cx="6270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192338"/>
            <a:ext cx="598488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96" name="TextBox 10"/>
          <p:cNvSpPr txBox="1">
            <a:spLocks noChangeArrowheads="1"/>
          </p:cNvSpPr>
          <p:nvPr/>
        </p:nvSpPr>
        <p:spPr bwMode="auto">
          <a:xfrm>
            <a:off x="684213" y="1958975"/>
            <a:ext cx="4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ru-RU">
              <a:solidFill>
                <a:srgbClr val="000000"/>
              </a:solidFill>
              <a:latin typeface="Courier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288" y="1347788"/>
            <a:ext cx="1893887" cy="6556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00B0F0"/>
                </a:solidFill>
              </a:rPr>
              <a:t>                                   </a:t>
            </a:r>
          </a:p>
          <a:p>
            <a:pPr>
              <a:defRPr/>
            </a:pP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2798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319213"/>
            <a:ext cx="8128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484313"/>
            <a:ext cx="811213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5973763"/>
            <a:ext cx="10064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138613"/>
            <a:ext cx="4254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 12"/>
          <p:cNvSpPr/>
          <p:nvPr/>
        </p:nvSpPr>
        <p:spPr>
          <a:xfrm>
            <a:off x="3359150" y="4946650"/>
            <a:ext cx="1800225" cy="800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78,9%</a:t>
            </a:r>
            <a:r>
              <a:rPr lang="ru-RU" sz="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охват </a:t>
            </a:r>
            <a:r>
              <a:rPr lang="ru-RU" sz="1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профчленством</a:t>
            </a:r>
            <a:endParaRPr lang="ru-RU" sz="1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4" name="Заголовок 2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877887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ПРОФСОЮЗНАЯ ПРОСЛОЙКА СРЕДИ РАБОТАЮЩИХ </a:t>
            </a:r>
            <a:b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РАЗЛИЧНЫМ  ТИПАМ УЧРЕЖДЕНИЙ СОЦИАЛЬНОЙ ЗАЩИТЫ </a:t>
            </a:r>
            <a:b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СОЦИАЛЬНОГО ОБСЛУЖИВАНИЯ НАСЕЛЕНИЯ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395288" y="4960939"/>
            <a:ext cx="1957388" cy="73739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1600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Реабилитационные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1600" b="1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 центры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877" y="5283349"/>
            <a:ext cx="503938" cy="393552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E64CE-57AE-4D23-9F35-4991F39F813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0089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5500688" y="428625"/>
            <a:ext cx="2643187" cy="13128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ru-RU" sz="2400" b="1">
              <a:solidFill>
                <a:srgbClr val="0070C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34"/>
              <a:ea typeface="Microsoft YaHei" pitchFamily="2"/>
              <a:cs typeface="Microsoft YaHei" pitchFamily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2800" b="1">
                <a:solidFill>
                  <a:srgbClr val="0070C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Microsoft YaHei" pitchFamily="2"/>
                <a:cs typeface="Microsoft YaHei" pitchFamily="2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ru-RU" sz="2800" b="1">
              <a:solidFill>
                <a:srgbClr val="0070C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3203575" y="1557338"/>
            <a:ext cx="1685925" cy="3937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    98,2%</a:t>
            </a:r>
          </a:p>
        </p:txBody>
      </p:sp>
      <p:sp>
        <p:nvSpPr>
          <p:cNvPr id="36868" name="Полилиния 10"/>
          <p:cNvSpPr>
            <a:spLocks/>
          </p:cNvSpPr>
          <p:nvPr/>
        </p:nvSpPr>
        <p:spPr bwMode="auto">
          <a:xfrm>
            <a:off x="5602288" y="1428750"/>
            <a:ext cx="212725" cy="5203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0 60000 65536"/>
              <a:gd name="T16" fmla="*/ 5898240 60000 65536"/>
              <a:gd name="T17" fmla="*/ 11796480 60000 65536"/>
              <a:gd name="T18" fmla="*/ 17694720 60000 65536"/>
              <a:gd name="T19" fmla="*/ 17694720 60000 65536"/>
              <a:gd name="T20" fmla="*/ 17694720 60000 65536"/>
              <a:gd name="T21" fmla="*/ 0 w 21600"/>
              <a:gd name="T22" fmla="*/ 244 h 21600"/>
              <a:gd name="T23" fmla="*/ 7800 w 21600"/>
              <a:gd name="T24" fmla="*/ 21356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0"/>
                </a:moveTo>
                <a:cubicBezTo>
                  <a:pt x="5400" y="0"/>
                  <a:pt x="10800" y="391"/>
                  <a:pt x="10800" y="781"/>
                </a:cubicBezTo>
                <a:lnTo>
                  <a:pt x="10800" y="10019"/>
                </a:lnTo>
                <a:cubicBezTo>
                  <a:pt x="10800" y="10410"/>
                  <a:pt x="16200" y="10800"/>
                  <a:pt x="21600" y="10800"/>
                </a:cubicBezTo>
                <a:cubicBezTo>
                  <a:pt x="16200" y="10800"/>
                  <a:pt x="10800" y="11191"/>
                  <a:pt x="10800" y="11581"/>
                </a:cubicBezTo>
                <a:lnTo>
                  <a:pt x="10800" y="20819"/>
                </a:lnTo>
                <a:cubicBezTo>
                  <a:pt x="10800" y="21210"/>
                  <a:pt x="5400" y="21600"/>
                  <a:pt x="0" y="21600"/>
                </a:cubicBezTo>
              </a:path>
            </a:pathLst>
          </a:custGeom>
          <a:noFill/>
          <a:ln w="38160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dist="23040" dir="5400000" algn="tl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6869" name="Полилиния 11"/>
          <p:cNvSpPr>
            <a:spLocks/>
          </p:cNvSpPr>
          <p:nvPr/>
        </p:nvSpPr>
        <p:spPr bwMode="auto">
          <a:xfrm>
            <a:off x="6227763" y="2852738"/>
            <a:ext cx="2520950" cy="24574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gradFill rotWithShape="0">
            <a:gsLst>
              <a:gs pos="0">
                <a:srgbClr val="C9B5E8"/>
              </a:gs>
              <a:gs pos="100000">
                <a:srgbClr val="F0EAF9"/>
              </a:gs>
            </a:gsLst>
            <a:lin ang="16200000"/>
          </a:gradFill>
          <a:ln w="9360">
            <a:solidFill>
              <a:srgbClr val="7D60A0"/>
            </a:solidFill>
            <a:miter lim="800000"/>
            <a:headEnd/>
            <a:tailEnd/>
          </a:ln>
          <a:effectLst>
            <a:outerShdw dist="20160" dir="5400000" algn="tl" rotWithShape="0">
              <a:srgbClr val="000000">
                <a:alpha val="37999"/>
              </a:srgbClr>
            </a:outerShdw>
          </a:effectLst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000000"/>
              </a:solidFill>
              <a:latin typeface="Franklin Gothic Book" pitchFamily="34" charset="0"/>
              <a:ea typeface="Microsoft YaHei" pitchFamily="34" charset="-122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000000"/>
              </a:solidFill>
              <a:latin typeface="Franklin Gothic Book" pitchFamily="34" charset="0"/>
              <a:ea typeface="Microsoft YaHei" pitchFamily="34" charset="-122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0000"/>
                </a:solidFill>
                <a:latin typeface="Franklin Gothic Book" pitchFamily="34" charset="0"/>
                <a:ea typeface="Microsoft YaHei" pitchFamily="34" charset="-122"/>
              </a:rPr>
              <a:t>Областной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0000"/>
                </a:solidFill>
                <a:latin typeface="Franklin Gothic Book" pitchFamily="34" charset="0"/>
                <a:ea typeface="Microsoft YaHei" pitchFamily="34" charset="-122"/>
              </a:rPr>
              <a:t>Профсоюз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92,5</a:t>
            </a:r>
            <a:r>
              <a:rPr lang="ru-RU" sz="2800" b="1" dirty="0">
                <a:solidFill>
                  <a:srgbClr val="000000"/>
                </a:solidFill>
                <a:latin typeface="Franklin Gothic Book" pitchFamily="34" charset="0"/>
                <a:ea typeface="Microsoft YaHei" pitchFamily="34" charset="-122"/>
              </a:rPr>
              <a:t>%</a:t>
            </a:r>
          </a:p>
        </p:txBody>
      </p:sp>
      <p:sp>
        <p:nvSpPr>
          <p:cNvPr id="36870" name="Полилиния 17"/>
          <p:cNvSpPr>
            <a:spLocks/>
          </p:cNvSpPr>
          <p:nvPr/>
        </p:nvSpPr>
        <p:spPr bwMode="auto">
          <a:xfrm>
            <a:off x="285750" y="204788"/>
            <a:ext cx="8572500" cy="1557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1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97200"/>
            <a:ext cx="1016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Полилиния 21"/>
          <p:cNvSpPr>
            <a:spLocks/>
          </p:cNvSpPr>
          <p:nvPr/>
        </p:nvSpPr>
        <p:spPr bwMode="auto">
          <a:xfrm>
            <a:off x="7010400" y="647700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6873" name="Полилиния 23"/>
          <p:cNvSpPr>
            <a:spLocks/>
          </p:cNvSpPr>
          <p:nvPr/>
        </p:nvSpPr>
        <p:spPr bwMode="auto">
          <a:xfrm>
            <a:off x="2268538" y="1557338"/>
            <a:ext cx="993775" cy="414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5400 h 21600"/>
              <a:gd name="T14" fmla="*/ 18123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5400"/>
                </a:moveTo>
                <a:lnTo>
                  <a:pt x="14647" y="5400"/>
                </a:lnTo>
                <a:lnTo>
                  <a:pt x="14647" y="0"/>
                </a:lnTo>
                <a:lnTo>
                  <a:pt x="21600" y="10800"/>
                </a:lnTo>
                <a:lnTo>
                  <a:pt x="14647" y="21600"/>
                </a:lnTo>
                <a:lnTo>
                  <a:pt x="14647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6874" name="TextBox 10"/>
          <p:cNvSpPr txBox="1">
            <a:spLocks noChangeArrowheads="1"/>
          </p:cNvSpPr>
          <p:nvPr/>
        </p:nvSpPr>
        <p:spPr bwMode="auto">
          <a:xfrm>
            <a:off x="611188" y="1916113"/>
            <a:ext cx="44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ru-RU">
              <a:solidFill>
                <a:srgbClr val="000000"/>
              </a:solidFill>
              <a:latin typeface="Courier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750" y="1557338"/>
            <a:ext cx="1698625" cy="42386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00B0F0"/>
                </a:solidFill>
              </a:rPr>
              <a:t>                                   </a:t>
            </a:r>
          </a:p>
          <a:p>
            <a:pPr>
              <a:defRPr/>
            </a:pP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6876" name="Заголовок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77887"/>
          </a:xfrm>
        </p:spPr>
        <p:txBody>
          <a:bodyPr/>
          <a:lstStyle/>
          <a:p>
            <a:pPr algn="ctr"/>
            <a:r>
              <a:rPr lang="ru-RU" sz="1800" b="1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ПРОФСОЮЗНАЯ ПРОСЛОЙКА СРЕДИ РАБОТАЮЩИХ </a:t>
            </a:r>
            <a:br>
              <a:rPr lang="ru-RU" sz="1800" b="1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ПО ТЕРРИТОРИАЬНЫМ ОКРУГАМ СОЦИАЛЬНОЙ ЗАЩИТЫ </a:t>
            </a:r>
            <a:br>
              <a:rPr lang="ru-RU" sz="1800" b="1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И СОЦИАЛЬНОГО ОБСЛУЖИВАНИЯ НАСЕЛЕНИЯ</a:t>
            </a:r>
          </a:p>
        </p:txBody>
      </p:sp>
      <p:pic>
        <p:nvPicPr>
          <p:cNvPr id="368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17256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17256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17256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17256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37063"/>
            <a:ext cx="17256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3325"/>
            <a:ext cx="17256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89588"/>
            <a:ext cx="17256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165850"/>
            <a:ext cx="17256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284538"/>
            <a:ext cx="10096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708275"/>
            <a:ext cx="10096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437063"/>
            <a:ext cx="10096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860800"/>
            <a:ext cx="10096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89" name="Полилиния 23"/>
          <p:cNvSpPr>
            <a:spLocks/>
          </p:cNvSpPr>
          <p:nvPr/>
        </p:nvSpPr>
        <p:spPr bwMode="auto">
          <a:xfrm>
            <a:off x="2268538" y="2133600"/>
            <a:ext cx="993775" cy="414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5400 h 21600"/>
              <a:gd name="T14" fmla="*/ 18123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5400"/>
                </a:moveTo>
                <a:lnTo>
                  <a:pt x="14647" y="5400"/>
                </a:lnTo>
                <a:lnTo>
                  <a:pt x="14647" y="0"/>
                </a:lnTo>
                <a:lnTo>
                  <a:pt x="21600" y="10800"/>
                </a:lnTo>
                <a:lnTo>
                  <a:pt x="14647" y="21600"/>
                </a:lnTo>
                <a:lnTo>
                  <a:pt x="14647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070C0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689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941888"/>
            <a:ext cx="10096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589588"/>
            <a:ext cx="10096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165850"/>
            <a:ext cx="10096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708275"/>
            <a:ext cx="169545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69545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60800"/>
            <a:ext cx="169545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6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437063"/>
            <a:ext cx="16954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41888"/>
            <a:ext cx="16954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8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589588"/>
            <a:ext cx="16954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9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165850"/>
            <a:ext cx="169545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90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84538"/>
            <a:ext cx="16954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901" name="TextBox 10"/>
          <p:cNvSpPr txBox="1">
            <a:spLocks noChangeArrowheads="1"/>
          </p:cNvSpPr>
          <p:nvPr/>
        </p:nvSpPr>
        <p:spPr bwMode="auto">
          <a:xfrm>
            <a:off x="539750" y="1557338"/>
            <a:ext cx="1871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ВОСТОЧНЫЙ</a:t>
            </a:r>
          </a:p>
          <a:p>
            <a:pPr eaLnBrk="1" hangingPunct="1"/>
            <a:r>
              <a:rPr lang="ru-RU" sz="1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ОКРУГ</a:t>
            </a:r>
          </a:p>
        </p:txBody>
      </p:sp>
      <p:sp>
        <p:nvSpPr>
          <p:cNvPr id="36902" name="TextBox 13"/>
          <p:cNvSpPr txBox="1">
            <a:spLocks noChangeArrowheads="1"/>
          </p:cNvSpPr>
          <p:nvPr/>
        </p:nvSpPr>
        <p:spPr bwMode="auto">
          <a:xfrm>
            <a:off x="395288" y="2133600"/>
            <a:ext cx="20161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ЮЖНЫЙ ОКРУГ</a:t>
            </a:r>
            <a:endParaRPr lang="ru-RU" sz="1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03" name="TextBox 14"/>
          <p:cNvSpPr txBox="1">
            <a:spLocks noChangeArrowheads="1"/>
          </p:cNvSpPr>
          <p:nvPr/>
        </p:nvSpPr>
        <p:spPr bwMode="auto">
          <a:xfrm>
            <a:off x="539750" y="2708275"/>
            <a:ext cx="1655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ЮГО-ЗАПАДНЫЙ </a:t>
            </a:r>
            <a:r>
              <a:rPr lang="ru-RU" sz="1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ОКРУГ</a:t>
            </a:r>
          </a:p>
        </p:txBody>
      </p:sp>
      <p:sp>
        <p:nvSpPr>
          <p:cNvPr id="36904" name="TextBox 15"/>
          <p:cNvSpPr txBox="1">
            <a:spLocks noChangeArrowheads="1"/>
          </p:cNvSpPr>
          <p:nvPr/>
        </p:nvSpPr>
        <p:spPr bwMode="auto">
          <a:xfrm>
            <a:off x="509722" y="3265393"/>
            <a:ext cx="17303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СЕВЕРО-ВОСТОЧНЫЙ </a:t>
            </a:r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ОКРУГ</a:t>
            </a:r>
            <a:endParaRPr lang="ru-RU" sz="1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05" name="TextBox 16"/>
          <p:cNvSpPr txBox="1">
            <a:spLocks noChangeArrowheads="1"/>
          </p:cNvSpPr>
          <p:nvPr/>
        </p:nvSpPr>
        <p:spPr bwMode="auto">
          <a:xfrm>
            <a:off x="359568" y="3889375"/>
            <a:ext cx="20161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ЗАПАДНЫЙ </a:t>
            </a:r>
            <a:r>
              <a:rPr lang="ru-RU" sz="1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ОКРУГ</a:t>
            </a:r>
          </a:p>
        </p:txBody>
      </p:sp>
      <p:sp>
        <p:nvSpPr>
          <p:cNvPr id="36906" name="TextBox 17"/>
          <p:cNvSpPr txBox="1">
            <a:spLocks noChangeArrowheads="1"/>
          </p:cNvSpPr>
          <p:nvPr/>
        </p:nvSpPr>
        <p:spPr bwMode="auto">
          <a:xfrm>
            <a:off x="611188" y="4508500"/>
            <a:ext cx="16605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СЕВЕРНЫЙ ОКРУГ</a:t>
            </a:r>
          </a:p>
        </p:txBody>
      </p:sp>
      <p:sp>
        <p:nvSpPr>
          <p:cNvPr id="36907" name="TextBox 18"/>
          <p:cNvSpPr txBox="1">
            <a:spLocks noChangeArrowheads="1"/>
          </p:cNvSpPr>
          <p:nvPr/>
        </p:nvSpPr>
        <p:spPr bwMode="auto">
          <a:xfrm>
            <a:off x="611188" y="5013325"/>
            <a:ext cx="153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ЦЕНТРАЛЬНЫЙ</a:t>
            </a:r>
          </a:p>
          <a:p>
            <a:pPr eaLnBrk="1" hangingPunct="1"/>
            <a:r>
              <a:rPr lang="ru-RU" sz="1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ОКРУГ</a:t>
            </a:r>
          </a:p>
        </p:txBody>
      </p:sp>
      <p:sp>
        <p:nvSpPr>
          <p:cNvPr id="36908" name="TextBox 19"/>
          <p:cNvSpPr txBox="1">
            <a:spLocks noChangeArrowheads="1"/>
          </p:cNvSpPr>
          <p:nvPr/>
        </p:nvSpPr>
        <p:spPr bwMode="auto">
          <a:xfrm>
            <a:off x="468313" y="558958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САМАРСКИЙ</a:t>
            </a:r>
            <a:endParaRPr lang="ru-RU" sz="1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1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ОКРУГ</a:t>
            </a:r>
          </a:p>
        </p:txBody>
      </p:sp>
      <p:sp>
        <p:nvSpPr>
          <p:cNvPr id="36909" name="TextBox 20"/>
          <p:cNvSpPr txBox="1">
            <a:spLocks noChangeArrowheads="1"/>
          </p:cNvSpPr>
          <p:nvPr/>
        </p:nvSpPr>
        <p:spPr bwMode="auto">
          <a:xfrm>
            <a:off x="395288" y="6165850"/>
            <a:ext cx="2089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ПОВОЛЖСКИЙ </a:t>
            </a:r>
          </a:p>
          <a:p>
            <a:pPr eaLnBrk="1" hangingPunct="1"/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ОКРУГ</a:t>
            </a:r>
            <a:endParaRPr lang="ru-RU" sz="1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93166" y="2133600"/>
            <a:ext cx="8194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95,6%</a:t>
            </a:r>
          </a:p>
        </p:txBody>
      </p:sp>
      <p:sp>
        <p:nvSpPr>
          <p:cNvPr id="36911" name="TextBox 23"/>
          <p:cNvSpPr txBox="1">
            <a:spLocks noChangeArrowheads="1"/>
          </p:cNvSpPr>
          <p:nvPr/>
        </p:nvSpPr>
        <p:spPr bwMode="auto">
          <a:xfrm>
            <a:off x="3621729" y="3284538"/>
            <a:ext cx="819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94,8%</a:t>
            </a:r>
            <a:endParaRPr lang="ru-RU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12" name="TextBox 24"/>
          <p:cNvSpPr txBox="1">
            <a:spLocks noChangeArrowheads="1"/>
          </p:cNvSpPr>
          <p:nvPr/>
        </p:nvSpPr>
        <p:spPr bwMode="auto">
          <a:xfrm>
            <a:off x="3621729" y="3860800"/>
            <a:ext cx="819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94,7%</a:t>
            </a:r>
            <a:endParaRPr lang="ru-RU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13" name="TextBox 25"/>
          <p:cNvSpPr txBox="1">
            <a:spLocks noChangeArrowheads="1"/>
          </p:cNvSpPr>
          <p:nvPr/>
        </p:nvSpPr>
        <p:spPr bwMode="auto">
          <a:xfrm>
            <a:off x="3621729" y="4437063"/>
            <a:ext cx="819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93,4%</a:t>
            </a:r>
            <a:endParaRPr lang="ru-RU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14" name="TextBox 26"/>
          <p:cNvSpPr txBox="1">
            <a:spLocks noChangeArrowheads="1"/>
          </p:cNvSpPr>
          <p:nvPr/>
        </p:nvSpPr>
        <p:spPr bwMode="auto">
          <a:xfrm>
            <a:off x="3548704" y="4941888"/>
            <a:ext cx="819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91,7%</a:t>
            </a:r>
            <a:endParaRPr lang="ru-RU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15" name="TextBox 27"/>
          <p:cNvSpPr txBox="1">
            <a:spLocks noChangeArrowheads="1"/>
          </p:cNvSpPr>
          <p:nvPr/>
        </p:nvSpPr>
        <p:spPr bwMode="auto">
          <a:xfrm>
            <a:off x="3708291" y="5589588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86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36916" name="TextBox 29"/>
          <p:cNvSpPr txBox="1">
            <a:spLocks noChangeArrowheads="1"/>
          </p:cNvSpPr>
          <p:nvPr/>
        </p:nvSpPr>
        <p:spPr bwMode="auto">
          <a:xfrm>
            <a:off x="3779728" y="616585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79%</a:t>
            </a:r>
            <a:endParaRPr lang="ru-RU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21729" y="2708275"/>
            <a:ext cx="8194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icrosoft YaHei" pitchFamily="2"/>
              </a:rPr>
              <a:t>94,8%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E64CE-57AE-4D23-9F35-4991F39F813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620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1052513"/>
            <a:ext cx="8229600" cy="1871662"/>
          </a:xfrm>
          <a:extLst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33CC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ru-RU" sz="3600" b="1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</a:rPr>
              <a:t>В СОСТАВ ПРОФСОЮЗА </a:t>
            </a:r>
            <a:r>
              <a:rPr lang="ru-RU" sz="2700" b="1" dirty="0" smtClean="0">
                <a:solidFill>
                  <a:srgbClr val="FF0000"/>
                </a:solidFill>
              </a:rPr>
              <a:t>ВХОДИТ</a:t>
            </a: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231 ПЕРВИЧНАЯ ПРОФСОЮЗНАЯ ОРГАНИЗАЦИЯ,</a:t>
            </a: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из них 150 ППО </a:t>
            </a:r>
            <a:r>
              <a:rPr lang="ru-RU" sz="2700" b="1" dirty="0">
                <a:solidFill>
                  <a:srgbClr val="FF0000"/>
                </a:solidFill>
              </a:rPr>
              <a:t>(</a:t>
            </a:r>
            <a:r>
              <a:rPr lang="ru-RU" sz="2700" b="1" dirty="0" smtClean="0">
                <a:solidFill>
                  <a:srgbClr val="FF0000"/>
                </a:solidFill>
              </a:rPr>
              <a:t>65%) - </a:t>
            </a:r>
            <a:r>
              <a:rPr lang="ru-RU" sz="2700" b="1" dirty="0">
                <a:solidFill>
                  <a:srgbClr val="FF0000"/>
                </a:solidFill>
              </a:rPr>
              <a:t>ОХВАТ ПРОФЧЛЕНСТВОМ</a:t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> СОСТАВЛЯЕТ 100%</a:t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A20000"/>
                </a:solidFill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2700" b="1" dirty="0">
                <a:solidFill>
                  <a:srgbClr val="A20000"/>
                </a:solidFill>
                <a:latin typeface="Candara" pitchFamily="34" charset="0"/>
                <a:ea typeface="+mn-ea"/>
                <a:cs typeface="+mn-cs"/>
              </a:rPr>
            </a:br>
            <a:endParaRPr lang="ru-RU" sz="2700" dirty="0">
              <a:solidFill>
                <a:srgbClr val="A2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950" y="2420938"/>
            <a:ext cx="8928100" cy="3903662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r>
              <a:rPr lang="ru-RU" sz="2400" b="1" u="sng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СРЕДИ УЧРЕЖДЕНИЙ 100% ПРОФЧЛЕНСТВО:</a:t>
            </a:r>
          </a:p>
          <a:p>
            <a:pPr marL="0" indent="0" algn="ctr">
              <a:buFont typeface="Wingdings 2" pitchFamily="18" charset="2"/>
              <a:buNone/>
              <a:defRPr/>
            </a:pPr>
            <a:endParaRPr lang="ru-RU" sz="2400" b="1" u="sng" dirty="0" smtClean="0">
              <a:solidFill>
                <a:srgbClr val="00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АНО                                                      -  51 (100%)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ГУСЗН                                                  -  42 (82,4%)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ПАНСИОНАТЫ                                 -  22  (61%)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КЦСОН                                                 - 18  (43,9%)</a:t>
            </a:r>
            <a:b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ЦЕНТРЫ 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РЕАБИЛИТАЦИИ          - 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  (30%)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ЧРЕЖДЕНИЯ 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СЛУЖБЫ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-  11  (30%)</a:t>
            </a:r>
            <a:endParaRPr lang="ru-RU" sz="2800" b="1" dirty="0">
              <a:solidFill>
                <a:srgbClr val="00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СЕМЬИ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3497A-64CC-4A0B-88E7-E38C7C3522B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1354162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Первичные профорганизации, численностью менее 50% от общего числа работающих, по итогам 2021 года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547664" y="1196752"/>
          <a:ext cx="6768752" cy="2560320"/>
        </p:xfrm>
        <a:graphic>
          <a:graphicData uri="http://schemas.openxmlformats.org/drawingml/2006/table">
            <a:tbl>
              <a:tblPr firstRow="1" firstCol="1" bandRow="1"/>
              <a:tblGrid>
                <a:gridCol w="5874676"/>
                <a:gridCol w="89407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охвата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Комплексный центр «Ровесник»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48,0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Областной центр социальной помощи семье и детям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43,6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КЦСОН Самарского округа Куйбышевское отделение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38,9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Центр помощи детям, оставшимся без попечения родителей «Единство» Тольятти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37,5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КЦСОН Самарского округа Железнодорожное отделение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32,5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Аппарат КЦСОН Самарского округа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29,6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КЦСОН Поволжского округа Волжский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КЦСОН Самарского округа Красноглинское отделение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26,9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Дом ребенка специализированный г.о. Сызрань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18,8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447016" y="3768012"/>
            <a:ext cx="8219256" cy="1354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Вышли из рядов областной профсоюзной организации по собственному желанию 34 человека, в том числе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5028" y="4941168"/>
            <a:ext cx="8003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Кошкинский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пансионат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Елховское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отделение – 1; Самарский пансионат для детей инвалидов – 1; Потаповский пансионат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Большераковское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отделение – 3;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Хворостянский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пансионат –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2; КЦСОН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Сызрань –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1; КЦСОН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Куйбышевский –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12; КЦСОН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Железнодорожный –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4; Реабилитационный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 «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Нокуйбышевский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-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1;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Клявлинский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социальный приют «Надежда» -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2; 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Чапаевский СРЦН отделение Чапаевск –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2; Дом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ребенка Сызрань – 3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АНО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Иппотерапия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- 2</a:t>
            </a:r>
          </a:p>
          <a:p>
            <a:pPr marL="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44586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5863</TotalTime>
  <Words>1831</Words>
  <Application>Microsoft Office PowerPoint</Application>
  <PresentationFormat>Экран (4:3)</PresentationFormat>
  <Paragraphs>384</Paragraphs>
  <Slides>32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53" baseType="lpstr">
      <vt:lpstr>Microsoft YaHei</vt:lpstr>
      <vt:lpstr>Arial</vt:lpstr>
      <vt:lpstr>Calibri</vt:lpstr>
      <vt:lpstr>Candara</vt:lpstr>
      <vt:lpstr>Constantia</vt:lpstr>
      <vt:lpstr>Courier</vt:lpstr>
      <vt:lpstr>Droid Sans Fallback</vt:lpstr>
      <vt:lpstr>Franklin Gothic Book</vt:lpstr>
      <vt:lpstr>Georgia</vt:lpstr>
      <vt:lpstr>Liberation Sans</vt:lpstr>
      <vt:lpstr>Lohit Hindi</vt:lpstr>
      <vt:lpstr>Times New Roman</vt:lpstr>
      <vt:lpstr>Times New Roman CYR</vt:lpstr>
      <vt:lpstr>Trebuchet MS</vt:lpstr>
      <vt:lpstr>Wingdings</vt:lpstr>
      <vt:lpstr>Wingdings 2</vt:lpstr>
      <vt:lpstr>2_Поток</vt:lpstr>
      <vt:lpstr>3_Поток</vt:lpstr>
      <vt:lpstr>5_Поток</vt:lpstr>
      <vt:lpstr>7_Поток</vt:lpstr>
      <vt:lpstr>Диаграмма Microsoft Excel</vt:lpstr>
      <vt:lpstr>  Основные направления деятельности Общественной организации «Самарский областной профессиональный союз работников социальной защиты населения»</vt:lpstr>
      <vt:lpstr>ИСТОРИЯ СОЗДАНИЯ ПРОФСОЮЗА  РАБОТНИКОВ СОЦИАЛЬНОЙ ЗАЩИТЫ НАСЕЛЕНИЯ САМАРСКОЙ ОБЛАСТИ</vt:lpstr>
      <vt:lpstr>      ЧИСЛЕННОСТЬ ЧЛЕНОВ ПРОФСОЮЗА СОЦЗАЩИТЫ      </vt:lpstr>
      <vt:lpstr>ПРОФСОЮЗНОЕ ЧЛЕНСТВО СРЕДИ РАБОТАЮЩИХ  В ОРГАНИЗАЦИЯХ И УЧРЕЖДЕНИЯХ СОЦИАЛЬНОЙ ЗАЩИТЫ И СОЦИАЛЬНОГО ОБСЛУЖИВАНИЯ НАСЕЛЕНИЯ </vt:lpstr>
      <vt:lpstr>Презентация PowerPoint</vt:lpstr>
      <vt:lpstr>ПРОФСОЮЗНАЯ ПРОСЛОЙКА СРЕДИ РАБОТАЮЩИХ  ПО РАЗЛИЧНЫМ  ТИПАМ УЧРЕЖДЕНИЙ СОЦИАЛЬНОЙ ЗАЩИТЫ  И СОЦИАЛЬНОГО ОБСЛУЖИВАНИЯ НАСЕЛЕНИЯ</vt:lpstr>
      <vt:lpstr>ПРОФСОЮЗНАЯ ПРОСЛОЙКА СРЕДИ РАБОТАЮЩИХ  ПО ТЕРРИТОРИАЬНЫМ ОКРУГАМ СОЦИАЛЬНОЙ ЗАЩИТЫ  И СОЦИАЛЬНОГО ОБСЛУЖИВАНИЯ НАСЕЛЕНИЯ</vt:lpstr>
      <vt:lpstr>                           В СОСТАВ ПРОФСОЮЗА ВХОДИТ 231 ПЕРВИЧНАЯ ПРОФСОЮЗНАЯ ОРГАНИЗАЦИЯ, из них 150 ППО (65%) - ОХВАТ ПРОФЧЛЕНСТВОМ  СОСТАВЛЯЕТ 100%  </vt:lpstr>
      <vt:lpstr>Первичные профорганизации, численностью менее 50% от общего числа работающих, по итогам 2021 года </vt:lpstr>
      <vt:lpstr>Нет Профсоюза</vt:lpstr>
      <vt:lpstr>ЦЕЛЬ ПРОФСОЮЗА: представительство и защита индивидуальных  и коллективных социально-трудовых прав, льгот и интересов членов профсоюза в вопросах занятости, трудовых отношений, условий  и оплаты труда, охраны здоровья</vt:lpstr>
      <vt:lpstr> 25 мая 2022 года заключено четвертое соглашение между министерством социально - демографической и семейной политики Самарской области и Общественной организацией «Самарский областной профессиональный союз работников социальной защиты населения»  о регулировании социально-трудовых отношений в государственных учреждениях Самарской области, подведомственных министерству социально - демографической и семейной политики Самарской области на 2022-2025 годы</vt:lpstr>
      <vt:lpstr> 10 января 2022 года заключено новое соглашение между автономными некоммерческими организациями Самарской области и Общественной организацией «Самарский областной профессиональный союз работников социальной защиты населения»  о регулировании социально-трудовых отношений на 2022-2024 годы</vt:lpstr>
      <vt:lpstr>С ЦЕЛЬЮ ЗАЩИТЫ ПРАВ НА  ОХРАНУ ТРУДА СОЗДАНЫ:</vt:lpstr>
      <vt:lpstr>Презентация PowerPoint</vt:lpstr>
      <vt:lpstr>Презентация PowerPoint</vt:lpstr>
      <vt:lpstr>КАК МЫ МОЖЕМ РАСПРОСТРАНИТЬ ИНФОРМАЦИЮ О ПРОФСОЮЗЕ</vt:lpstr>
      <vt:lpstr>Презентация PowerPoint</vt:lpstr>
      <vt:lpstr>Сообщество «Профсоюз соцзащиты Самарской области Вконтакте</vt:lpstr>
      <vt:lpstr>Профсоюзный вестник</vt:lpstr>
      <vt:lpstr>Информационно-издательская работа</vt:lpstr>
      <vt:lpstr>Увековечивание памяти  Почётного гражданина  Самарской области  Светкиной Галины Дмитриевны</vt:lpstr>
      <vt:lpstr>Доля молодых ЧЛЕНОВ ПРОФСОЮЗА 2019 год - 15,4% 2021 – 12,7%</vt:lpstr>
      <vt:lpstr>АССОЦИАЦИЯ ВЕТЕРАНОВ СОЦИАЛЬНОЙ СЛУЖБЫ САМАРСКОЙ ОБЛАСТИ</vt:lpstr>
      <vt:lpstr>СОЦИО-КУЛЬТУРНАЯ РАБОТА  АССОЦИАЦИИ ВЕТЕРАНОВ</vt:lpstr>
      <vt:lpstr>ПОМОЩЬ ВЕТЕРАНАМ  СОЦИАЛЬНОЙ СЛУЖБЫ В 2021 ГОДУ</vt:lpstr>
      <vt:lpstr>СТРУКТУРА РАСХОДОВ  ЧЛЕНСКИХ ВЗНОСОВ В 2021 ГОДУ</vt:lpstr>
      <vt:lpstr>СТРУКТУРА ОКАЗАНИЯ  МАТЕРИАЛЬНОЙ ПОМОЩИ В 2021 ГОДУ</vt:lpstr>
      <vt:lpstr>COVID-19: ДОПОЛНИТЕЛЬНЫЕ МЕРЫ СОЦИАЛЬНОЙ ПОДДЕРЖКИ 2020-2022 годы </vt:lpstr>
      <vt:lpstr>ПРЕМИРОВАНИЕ ПРОФАКТИВА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создания социальной службы Самарской области</dc:title>
  <dc:creator>Директор</dc:creator>
  <cp:lastModifiedBy>Букреева Валентина Васильевна</cp:lastModifiedBy>
  <cp:revision>360</cp:revision>
  <cp:lastPrinted>2022-08-18T12:46:39Z</cp:lastPrinted>
  <dcterms:created xsi:type="dcterms:W3CDTF">2018-03-12T16:51:39Z</dcterms:created>
  <dcterms:modified xsi:type="dcterms:W3CDTF">2022-08-18T12:53:37Z</dcterms:modified>
</cp:coreProperties>
</file>